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4" r:id="rId1"/>
  </p:sldMasterIdLst>
  <p:sldIdLst>
    <p:sldId id="256" r:id="rId2"/>
    <p:sldId id="273" r:id="rId3"/>
    <p:sldId id="274" r:id="rId4"/>
    <p:sldId id="263" r:id="rId5"/>
    <p:sldId id="266" r:id="rId6"/>
    <p:sldId id="270" r:id="rId7"/>
    <p:sldId id="269" r:id="rId8"/>
    <p:sldId id="267" r:id="rId9"/>
    <p:sldId id="268" r:id="rId10"/>
    <p:sldId id="271" r:id="rId11"/>
    <p:sldId id="272"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2354341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3152276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48390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1999162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7597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2915139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373910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1492202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31713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859204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2479758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3878670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2722973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641185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126626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D0D92BC-42A9-434B-8530-ADBF4485E407}" type="datetimeFigureOut">
              <a:rPr lang="en-US" smtClean="0"/>
              <a:pPr/>
              <a:t>4/11/2023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337823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0D92BC-42A9-434B-8530-ADBF4485E407}" type="datetimeFigureOut">
              <a:rPr lang="en-US" smtClean="0"/>
              <a:pPr/>
              <a:t>4/11/2023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3010501654"/>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 id="2147483909" r:id="rId15"/>
    <p:sldLayoutId id="21474839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2C36969-97D3-A052-AEB1-B0729F70C91F}"/>
              </a:ext>
            </a:extLst>
          </p:cNvPr>
          <p:cNvPicPr>
            <a:picLocks noChangeAspect="1"/>
          </p:cNvPicPr>
          <p:nvPr/>
        </p:nvPicPr>
        <p:blipFill rotWithShape="1">
          <a:blip r:embed="rId2">
            <a:alphaModFix/>
          </a:blip>
          <a:srcRect t="29703"/>
          <a:stretch/>
        </p:blipFill>
        <p:spPr>
          <a:xfrm>
            <a:off x="20" y="507223"/>
            <a:ext cx="12191980" cy="6856429"/>
          </a:xfrm>
          <a:prstGeom prst="rect">
            <a:avLst/>
          </a:prstGeom>
        </p:spPr>
      </p:pic>
      <p:sp>
        <p:nvSpPr>
          <p:cNvPr id="2" name="Titre 1">
            <a:extLst>
              <a:ext uri="{FF2B5EF4-FFF2-40B4-BE49-F238E27FC236}">
                <a16:creationId xmlns:a16="http://schemas.microsoft.com/office/drawing/2014/main" id="{444724EC-361C-205C-628D-7D3E5091B29C}"/>
              </a:ext>
            </a:extLst>
          </p:cNvPr>
          <p:cNvSpPr>
            <a:spLocks noGrp="1"/>
          </p:cNvSpPr>
          <p:nvPr>
            <p:ph type="ctrTitle"/>
          </p:nvPr>
        </p:nvSpPr>
        <p:spPr>
          <a:xfrm>
            <a:off x="738232" y="1695874"/>
            <a:ext cx="5733874" cy="1733126"/>
          </a:xfrm>
        </p:spPr>
        <p:txBody>
          <a:bodyPr anchor="b">
            <a:normAutofit/>
          </a:bodyPr>
          <a:lstStyle/>
          <a:p>
            <a:pPr algn="ctr">
              <a:lnSpc>
                <a:spcPct val="110000"/>
              </a:lnSpc>
            </a:pPr>
            <a:r>
              <a:rPr lang="fr-FR" sz="4000" b="1" dirty="0"/>
              <a:t>POLITIQUE RH THELIA</a:t>
            </a:r>
            <a:br>
              <a:rPr lang="fr-FR" sz="2600" dirty="0"/>
            </a:br>
            <a:endParaRPr lang="fr-FR" sz="2600" dirty="0"/>
          </a:p>
        </p:txBody>
      </p:sp>
      <p:sp>
        <p:nvSpPr>
          <p:cNvPr id="3" name="Sous-titre 2">
            <a:extLst>
              <a:ext uri="{FF2B5EF4-FFF2-40B4-BE49-F238E27FC236}">
                <a16:creationId xmlns:a16="http://schemas.microsoft.com/office/drawing/2014/main" id="{8B63C770-8C86-2834-B1F8-D64557CEAE0E}"/>
              </a:ext>
            </a:extLst>
          </p:cNvPr>
          <p:cNvSpPr>
            <a:spLocks noGrp="1"/>
          </p:cNvSpPr>
          <p:nvPr>
            <p:ph type="subTitle" idx="1"/>
          </p:nvPr>
        </p:nvSpPr>
        <p:spPr>
          <a:xfrm>
            <a:off x="4572000" y="4249360"/>
            <a:ext cx="3048000" cy="877585"/>
          </a:xfrm>
        </p:spPr>
        <p:txBody>
          <a:bodyPr>
            <a:normAutofit/>
          </a:bodyPr>
          <a:lstStyle/>
          <a:p>
            <a:pPr algn="ctr"/>
            <a:endParaRPr lang="fr-FR" dirty="0"/>
          </a:p>
        </p:txBody>
      </p:sp>
      <p:pic>
        <p:nvPicPr>
          <p:cNvPr id="5" name="Image 4" descr="Politique RH militaire et civile | Ministère des Armées">
            <a:extLst>
              <a:ext uri="{FF2B5EF4-FFF2-40B4-BE49-F238E27FC236}">
                <a16:creationId xmlns:a16="http://schemas.microsoft.com/office/drawing/2014/main" id="{C6E828E0-16DB-11B4-830C-24B2733725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522" y="3167015"/>
            <a:ext cx="5832539" cy="3276446"/>
          </a:xfrm>
          <a:prstGeom prst="rect">
            <a:avLst/>
          </a:prstGeom>
          <a:noFill/>
          <a:ln>
            <a:noFill/>
          </a:ln>
        </p:spPr>
      </p:pic>
      <p:pic>
        <p:nvPicPr>
          <p:cNvPr id="6" name="Image 5">
            <a:extLst>
              <a:ext uri="{FF2B5EF4-FFF2-40B4-BE49-F238E27FC236}">
                <a16:creationId xmlns:a16="http://schemas.microsoft.com/office/drawing/2014/main" id="{A184B47F-ADEE-2380-FF48-AA77EC24DDD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2071" y="639051"/>
            <a:ext cx="1960402" cy="924995"/>
          </a:xfrm>
          <a:prstGeom prst="rect">
            <a:avLst/>
          </a:prstGeom>
          <a:noFill/>
          <a:ln>
            <a:noFill/>
          </a:ln>
        </p:spPr>
      </p:pic>
    </p:spTree>
    <p:extLst>
      <p:ext uri="{BB962C8B-B14F-4D97-AF65-F5344CB8AC3E}">
        <p14:creationId xmlns:p14="http://schemas.microsoft.com/office/powerpoint/2010/main" val="1607514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AAD791-A38F-6F43-67F1-B0C8B6B5F47F}"/>
              </a:ext>
            </a:extLst>
          </p:cNvPr>
          <p:cNvSpPr>
            <a:spLocks noGrp="1"/>
          </p:cNvSpPr>
          <p:nvPr>
            <p:ph type="title"/>
          </p:nvPr>
        </p:nvSpPr>
        <p:spPr>
          <a:xfrm>
            <a:off x="958365" y="663367"/>
            <a:ext cx="8596668" cy="1320800"/>
          </a:xfrm>
        </p:spPr>
        <p:txBody>
          <a:bodyPr>
            <a:normAutofit fontScale="90000"/>
          </a:bodyPr>
          <a:lstStyle/>
          <a:p>
            <a:pPr algn="ctr"/>
            <a:br>
              <a:rPr lang="fr-FR" u="sng" dirty="0">
                <a:solidFill>
                  <a:srgbClr val="0070C0"/>
                </a:solidFill>
              </a:rPr>
            </a:br>
            <a:r>
              <a:rPr lang="fr-FR" sz="2200" b="1" u="sng" dirty="0">
                <a:solidFill>
                  <a:srgbClr val="0070C0"/>
                </a:solidFill>
              </a:rPr>
              <a:t>Diversité inclusive et dialogue social au sein de nos équipes </a:t>
            </a:r>
            <a:br>
              <a:rPr lang="fr-FR" dirty="0">
                <a:solidFill>
                  <a:srgbClr val="0070C0"/>
                </a:solidFill>
              </a:rPr>
            </a:br>
            <a:endParaRPr lang="fr-FR" dirty="0">
              <a:solidFill>
                <a:srgbClr val="0070C0"/>
              </a:solidFill>
            </a:endParaRPr>
          </a:p>
        </p:txBody>
      </p:sp>
      <p:sp>
        <p:nvSpPr>
          <p:cNvPr id="3" name="Espace réservé du contenu 2">
            <a:extLst>
              <a:ext uri="{FF2B5EF4-FFF2-40B4-BE49-F238E27FC236}">
                <a16:creationId xmlns:a16="http://schemas.microsoft.com/office/drawing/2014/main" id="{E0BF53B1-0E04-5EBE-BEE4-B2A1CEA263BD}"/>
              </a:ext>
            </a:extLst>
          </p:cNvPr>
          <p:cNvSpPr>
            <a:spLocks noGrp="1"/>
          </p:cNvSpPr>
          <p:nvPr>
            <p:ph idx="1"/>
          </p:nvPr>
        </p:nvSpPr>
        <p:spPr>
          <a:xfrm>
            <a:off x="677334" y="2160589"/>
            <a:ext cx="8596668" cy="4340879"/>
          </a:xfrm>
        </p:spPr>
        <p:txBody>
          <a:bodyPr>
            <a:normAutofit/>
          </a:bodyPr>
          <a:lstStyle/>
          <a:p>
            <a:pPr marL="114300" indent="0">
              <a:lnSpc>
                <a:spcPts val="1200"/>
              </a:lnSpc>
              <a:spcBef>
                <a:spcPts val="0"/>
              </a:spcBef>
              <a:spcAft>
                <a:spcPts val="800"/>
              </a:spcAft>
              <a:buNone/>
            </a:pPr>
            <a:r>
              <a:rPr lang="fr-FR" sz="12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THELIA  a pour objectif essentiel d’assurer une bonne intégration de  chaque salarié au sein de l’entreprise </a:t>
            </a:r>
            <a:r>
              <a:rPr lang="fr-FR" sz="1200" kern="100" dirty="0">
                <a:solidFill>
                  <a:srgbClr val="000000"/>
                </a:solidFill>
                <a:latin typeface="Verdana" panose="020B0604030504040204" pitchFamily="34" charset="0"/>
                <a:ea typeface="Verdana" panose="020B0604030504040204" pitchFamily="34" charset="0"/>
                <a:cs typeface="Calibri" panose="020F0502020204030204" pitchFamily="34" charset="0"/>
              </a:rPr>
              <a:t>afin </a:t>
            </a:r>
            <a:r>
              <a:rPr lang="fr-FR" sz="12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que chacun se sente à sa place. </a:t>
            </a:r>
            <a:endParaRPr lang="fr-FR" sz="1200" kern="100" dirty="0">
              <a:effectLst/>
              <a:latin typeface="Verdana" panose="020B0604030504040204" pitchFamily="34" charset="0"/>
              <a:ea typeface="Verdana" panose="020B0604030504040204" pitchFamily="34" charset="0"/>
              <a:cs typeface="Times New Roman" panose="02020603050405020304" pitchFamily="18" charset="0"/>
            </a:endParaRPr>
          </a:p>
          <a:p>
            <a:pPr marL="114300" indent="0" algn="just">
              <a:lnSpc>
                <a:spcPts val="1200"/>
              </a:lnSpc>
              <a:spcBef>
                <a:spcPts val="0"/>
              </a:spcBef>
              <a:spcAft>
                <a:spcPts val="1800"/>
              </a:spcAft>
              <a:buNone/>
            </a:pPr>
            <a:r>
              <a:rPr lang="fr-FR" sz="12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Convaincus que nos managers ont un rôle important à jouer dans notre politique d’inclusion, nous leur demandons de faire preuve d’exemplarité par leur comportement et travaillons main dans la main pour favoriser le</a:t>
            </a:r>
            <a:r>
              <a:rPr lang="fr-FR" sz="1200" b="1"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t>
            </a:r>
            <a:r>
              <a:rPr lang="fr-FR" sz="12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sentiment d’appartenance à l’entreprise, l’esprit d’entraide et une bonne cohésion d’équipe afin d’y inclure chaque salarié, de développer son autonomie et  sa responsabilisation dans ses  missions.</a:t>
            </a:r>
            <a:endParaRPr lang="fr-FR" sz="1200" kern="100" dirty="0">
              <a:effectLst/>
              <a:latin typeface="Verdana" panose="020B0604030504040204" pitchFamily="34" charset="0"/>
              <a:ea typeface="Verdana" panose="020B0604030504040204" pitchFamily="34" charset="0"/>
              <a:cs typeface="Times New Roman" panose="02020603050405020304" pitchFamily="18" charset="0"/>
            </a:endParaRPr>
          </a:p>
          <a:p>
            <a:pPr marL="114300" indent="0" algn="just">
              <a:lnSpc>
                <a:spcPts val="1200"/>
              </a:lnSpc>
              <a:spcBef>
                <a:spcPts val="0"/>
              </a:spcBef>
              <a:spcAft>
                <a:spcPts val="1800"/>
              </a:spcAft>
              <a:buNone/>
            </a:pPr>
            <a:r>
              <a:rPr lang="fr-FR" sz="1200" u="sng"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Notre objectif est que tous nos collaborateurs se sentent intégrés, respectés  et valorisés</a:t>
            </a:r>
            <a:endParaRPr lang="fr-FR" sz="1200" kern="100" dirty="0">
              <a:effectLst/>
              <a:latin typeface="Verdana" panose="020B0604030504040204" pitchFamily="34" charset="0"/>
              <a:ea typeface="Verdana" panose="020B0604030504040204" pitchFamily="34" charset="0"/>
              <a:cs typeface="Times New Roman" panose="02020603050405020304" pitchFamily="18" charset="0"/>
            </a:endParaRPr>
          </a:p>
          <a:p>
            <a:pPr marL="114300" indent="0" algn="just">
              <a:lnSpc>
                <a:spcPts val="1200"/>
              </a:lnSpc>
              <a:spcAft>
                <a:spcPts val="800"/>
              </a:spcAft>
              <a:buNone/>
            </a:pPr>
            <a:r>
              <a:rPr lang="fr-FR" sz="12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Notre politique RH reposant sur le principe d’équité, tous nos salariés sont  traités sur le même pied d’égalité professionnelle, qu’il s’agisse du salaire à poste égal, des conditions de travail, de la charge de travail, de la formation, des congés, de l’équilibre vie professionnelle/vie privée</a:t>
            </a:r>
            <a:endParaRPr lang="fr-FR" sz="1200" kern="100" dirty="0">
              <a:effectLst/>
              <a:latin typeface="Verdana" panose="020B0604030504040204" pitchFamily="34" charset="0"/>
              <a:ea typeface="Verdana" panose="020B0604030504040204" pitchFamily="34" charset="0"/>
              <a:cs typeface="Times New Roman" panose="02020603050405020304" pitchFamily="18" charset="0"/>
            </a:endParaRPr>
          </a:p>
          <a:p>
            <a:pPr marL="114300" indent="0" algn="just">
              <a:lnSpc>
                <a:spcPts val="1200"/>
              </a:lnSpc>
              <a:spcAft>
                <a:spcPts val="800"/>
              </a:spcAft>
              <a:buNone/>
            </a:pPr>
            <a:r>
              <a:rPr lang="fr-FR" sz="12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Cela commence dès le recrutement au cours duquel nous appliquons, quels que soient les candidats, des critères objectifs de recrutement tels que l’expérience, les compétences professionnelles, techniques et comportementales en termes de savoirs, savoir-faire et savoir-être. </a:t>
            </a:r>
            <a:endParaRPr lang="fr-FR" sz="1200" kern="100" dirty="0">
              <a:effectLst/>
              <a:latin typeface="Verdana" panose="020B0604030504040204" pitchFamily="34" charset="0"/>
              <a:ea typeface="Verdana" panose="020B0604030504040204" pitchFamily="34" charset="0"/>
              <a:cs typeface="Times New Roman" panose="02020603050405020304" pitchFamily="18" charset="0"/>
            </a:endParaRPr>
          </a:p>
          <a:p>
            <a:pPr marL="114300" indent="0" algn="ctr">
              <a:lnSpc>
                <a:spcPts val="1200"/>
              </a:lnSpc>
              <a:spcAft>
                <a:spcPts val="800"/>
              </a:spcAft>
              <a:buNone/>
            </a:pPr>
            <a:endParaRPr lang="fr-FR" sz="1200" b="1"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endParaRPr>
          </a:p>
          <a:p>
            <a:pPr marL="114300" indent="0" algn="ctr">
              <a:lnSpc>
                <a:spcPts val="1200"/>
              </a:lnSpc>
              <a:spcAft>
                <a:spcPts val="800"/>
              </a:spcAft>
              <a:buNone/>
            </a:pPr>
            <a:r>
              <a:rPr lang="fr-FR" sz="1200" b="1"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Aucun favoritisme n’est toléré. </a:t>
            </a:r>
            <a:endParaRPr lang="fr-FR" sz="1200" b="1" kern="100" dirty="0">
              <a:effectLst/>
              <a:latin typeface="Verdana" panose="020B0604030504040204" pitchFamily="34" charset="0"/>
              <a:ea typeface="Verdana" panose="020B0604030504040204" pitchFamily="34" charset="0"/>
              <a:cs typeface="Times New Roman" panose="02020603050405020304" pitchFamily="18" charset="0"/>
            </a:endParaRPr>
          </a:p>
          <a:p>
            <a:endParaRPr lang="fr-FR" dirty="0"/>
          </a:p>
        </p:txBody>
      </p:sp>
      <p:pic>
        <p:nvPicPr>
          <p:cNvPr id="5" name="Image 4">
            <a:extLst>
              <a:ext uri="{FF2B5EF4-FFF2-40B4-BE49-F238E27FC236}">
                <a16:creationId xmlns:a16="http://schemas.microsoft.com/office/drawing/2014/main" id="{F01A2CC9-F465-0467-E812-E844BD801ED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60402" cy="924995"/>
          </a:xfrm>
          <a:prstGeom prst="rect">
            <a:avLst/>
          </a:prstGeom>
          <a:noFill/>
          <a:ln>
            <a:noFill/>
          </a:ln>
        </p:spPr>
      </p:pic>
      <p:pic>
        <p:nvPicPr>
          <p:cNvPr id="6" name="Espace réservé du contenu 3" descr="Politique RH militaire et civile | Ministère des Armées">
            <a:extLst>
              <a:ext uri="{FF2B5EF4-FFF2-40B4-BE49-F238E27FC236}">
                <a16:creationId xmlns:a16="http://schemas.microsoft.com/office/drawing/2014/main" id="{92C37ABF-858E-9F4A-1B8A-78E16E82E8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588928" y="5275899"/>
            <a:ext cx="2248876" cy="1263573"/>
          </a:xfrm>
          <a:prstGeom prst="rect">
            <a:avLst/>
          </a:prstGeom>
          <a:noFill/>
          <a:ln>
            <a:noFill/>
          </a:ln>
        </p:spPr>
      </p:pic>
    </p:spTree>
    <p:extLst>
      <p:ext uri="{BB962C8B-B14F-4D97-AF65-F5344CB8AC3E}">
        <p14:creationId xmlns:p14="http://schemas.microsoft.com/office/powerpoint/2010/main" val="374371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457B47-6F01-1337-85A6-1CE79CF188B3}"/>
              </a:ext>
            </a:extLst>
          </p:cNvPr>
          <p:cNvSpPr>
            <a:spLocks noGrp="1"/>
          </p:cNvSpPr>
          <p:nvPr>
            <p:ph type="title"/>
          </p:nvPr>
        </p:nvSpPr>
        <p:spPr>
          <a:xfrm>
            <a:off x="559888" y="1133912"/>
            <a:ext cx="8596668" cy="845890"/>
          </a:xfrm>
        </p:spPr>
        <p:txBody>
          <a:bodyPr>
            <a:normAutofit/>
          </a:bodyPr>
          <a:lstStyle/>
          <a:p>
            <a:r>
              <a:rPr lang="fr-FR" dirty="0">
                <a:solidFill>
                  <a:schemeClr val="bg1"/>
                </a:solidFill>
              </a:rPr>
              <a:t>                                           </a:t>
            </a:r>
          </a:p>
        </p:txBody>
      </p:sp>
      <p:sp>
        <p:nvSpPr>
          <p:cNvPr id="3" name="Espace réservé du contenu 2">
            <a:extLst>
              <a:ext uri="{FF2B5EF4-FFF2-40B4-BE49-F238E27FC236}">
                <a16:creationId xmlns:a16="http://schemas.microsoft.com/office/drawing/2014/main" id="{5776CED1-3290-7840-9F7B-6283A1F4072D}"/>
              </a:ext>
            </a:extLst>
          </p:cNvPr>
          <p:cNvSpPr>
            <a:spLocks noGrp="1"/>
          </p:cNvSpPr>
          <p:nvPr>
            <p:ph idx="1"/>
          </p:nvPr>
        </p:nvSpPr>
        <p:spPr>
          <a:xfrm>
            <a:off x="677334" y="1807829"/>
            <a:ext cx="9733404" cy="4233534"/>
          </a:xfrm>
        </p:spPr>
        <p:txBody>
          <a:bodyPr numCol="2" spcCol="360000">
            <a:normAutofit fontScale="25000" lnSpcReduction="20000"/>
          </a:bodyPr>
          <a:lstStyle/>
          <a:p>
            <a:pPr marL="110490" indent="0">
              <a:lnSpc>
                <a:spcPts val="1000"/>
              </a:lnSpc>
              <a:spcAft>
                <a:spcPts val="800"/>
              </a:spcAft>
              <a:buNone/>
            </a:pPr>
            <a:endParaRPr lang="fr-FR" sz="1200" u="sng"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endParaRPr>
          </a:p>
          <a:p>
            <a:pPr marL="110490" indent="0">
              <a:lnSpc>
                <a:spcPts val="1000"/>
              </a:lnSpc>
              <a:spcAft>
                <a:spcPts val="800"/>
              </a:spcAft>
              <a:buNone/>
            </a:pPr>
            <a:r>
              <a:rPr lang="fr-FR" sz="4800" u="sng"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Nos objectifs</a:t>
            </a: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t>
            </a:r>
          </a:p>
          <a:p>
            <a:pPr marL="110490" indent="0">
              <a:lnSpc>
                <a:spcPts val="1000"/>
              </a:lnSpc>
              <a:spcAft>
                <a:spcPts val="800"/>
              </a:spcAft>
              <a:buNone/>
            </a:pPr>
            <a:endPar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endParaRPr>
          </a:p>
          <a:p>
            <a:pPr marL="453390">
              <a:lnSpc>
                <a:spcPts val="1000"/>
              </a:lnSpc>
              <a:spcBef>
                <a:spcPts val="0"/>
              </a:spcBef>
              <a:spcAft>
                <a:spcPts val="800"/>
              </a:spcAft>
            </a:pPr>
            <a:r>
              <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rPr>
              <a:t>Faciliter les échanges et le dialogue pour renforcer la cohésion et l’esprit d’équipe </a:t>
            </a:r>
          </a:p>
          <a:p>
            <a:pPr marL="453390" algn="just">
              <a:lnSpc>
                <a:spcPts val="1000"/>
              </a:lnSpc>
              <a:spcBef>
                <a:spcPts val="0"/>
              </a:spcBef>
              <a:spcAft>
                <a:spcPts val="800"/>
              </a:spcAft>
            </a:pPr>
            <a:r>
              <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rPr>
              <a:t>Faciliter l’accès à l’emploi pour les jeunes, les personnes handicapées, les demandeurs d’emploi en réinsertion</a:t>
            </a:r>
            <a:endPar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endParaRPr>
          </a:p>
          <a:p>
            <a:pPr marL="453390">
              <a:lnSpc>
                <a:spcPts val="1000"/>
              </a:lnSpc>
              <a:spcBef>
                <a:spcPts val="0"/>
              </a:spcBef>
              <a:spcAft>
                <a:spcPts val="800"/>
              </a:spcAft>
            </a:pP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Assurer une politique de rémunération équitable</a:t>
            </a:r>
            <a:endParaRPr lang="fr-FR" sz="4800" kern="100" dirty="0">
              <a:effectLst/>
              <a:latin typeface="Verdana" panose="020B0604030504040204" pitchFamily="34" charset="0"/>
              <a:ea typeface="Verdana" panose="020B0604030504040204" pitchFamily="34" charset="0"/>
              <a:cs typeface="Times New Roman" panose="02020603050405020304" pitchFamily="18" charset="0"/>
            </a:endParaRPr>
          </a:p>
          <a:p>
            <a:pPr marL="453390">
              <a:lnSpc>
                <a:spcPts val="1000"/>
              </a:lnSpc>
              <a:spcBef>
                <a:spcPts val="0"/>
              </a:spcBef>
              <a:spcAft>
                <a:spcPts val="800"/>
              </a:spcAft>
            </a:pP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Garantir les mêmes opportunités d’évolution sur les postes existants</a:t>
            </a:r>
          </a:p>
          <a:p>
            <a:pPr marL="453390">
              <a:lnSpc>
                <a:spcPts val="1000"/>
              </a:lnSpc>
              <a:spcBef>
                <a:spcPts val="0"/>
              </a:spcBef>
              <a:spcAft>
                <a:spcPts val="800"/>
              </a:spcAft>
            </a:pPr>
            <a:r>
              <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rPr>
              <a:t>Offrir à nos salariés des rémunérations et avantages concurrentiels</a:t>
            </a:r>
            <a:r>
              <a:rPr lang="fr-FR" sz="4800" kern="100">
                <a:solidFill>
                  <a:srgbClr val="000000"/>
                </a:solidFill>
                <a:latin typeface="Verdana" panose="020B0604030504040204" pitchFamily="34" charset="0"/>
                <a:ea typeface="Verdana" panose="020B0604030504040204" pitchFamily="34" charset="0"/>
                <a:cs typeface="Calibri" panose="020F0502020204030204" pitchFamily="34" charset="0"/>
              </a:rPr>
              <a:t>, ainsi qu’un </a:t>
            </a:r>
            <a:r>
              <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rPr>
              <a:t>contrat d’intéressement</a:t>
            </a:r>
          </a:p>
          <a:p>
            <a:pPr marL="453390">
              <a:lnSpc>
                <a:spcPts val="1000"/>
              </a:lnSpc>
              <a:spcBef>
                <a:spcPts val="0"/>
              </a:spcBef>
              <a:spcAft>
                <a:spcPts val="800"/>
              </a:spcAft>
            </a:pP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Fidéliser nos salariés et limiter le turn-over</a:t>
            </a:r>
          </a:p>
          <a:p>
            <a:pPr marL="453390">
              <a:lnSpc>
                <a:spcPts val="1000"/>
              </a:lnSpc>
              <a:spcBef>
                <a:spcPts val="0"/>
              </a:spcBef>
              <a:spcAft>
                <a:spcPts val="800"/>
              </a:spcAft>
            </a:pPr>
            <a:endParaRPr lang="fr-FR" sz="4800" kern="100" dirty="0">
              <a:effectLst/>
              <a:latin typeface="Verdana" panose="020B0604030504040204" pitchFamily="34" charset="0"/>
              <a:ea typeface="Verdana" panose="020B0604030504040204" pitchFamily="34" charset="0"/>
              <a:cs typeface="Times New Roman" panose="02020603050405020304" pitchFamily="18" charset="0"/>
            </a:endParaRPr>
          </a:p>
          <a:p>
            <a:pPr marL="453390">
              <a:lnSpc>
                <a:spcPts val="1000"/>
              </a:lnSpc>
              <a:spcBef>
                <a:spcPts val="0"/>
              </a:spcBef>
              <a:spcAft>
                <a:spcPts val="800"/>
              </a:spcAft>
            </a:pPr>
            <a:endParaRPr lang="fr-FR" sz="4800" kern="100" dirty="0">
              <a:effectLst/>
              <a:latin typeface="Verdana" panose="020B0604030504040204" pitchFamily="34" charset="0"/>
              <a:ea typeface="Verdana" panose="020B0604030504040204" pitchFamily="34" charset="0"/>
              <a:cs typeface="Times New Roman" panose="02020603050405020304" pitchFamily="18" charset="0"/>
            </a:endParaRPr>
          </a:p>
          <a:p>
            <a:pPr marL="110490" indent="0">
              <a:lnSpc>
                <a:spcPts val="1000"/>
              </a:lnSpc>
              <a:spcBef>
                <a:spcPts val="0"/>
              </a:spcBef>
              <a:spcAft>
                <a:spcPts val="800"/>
              </a:spcAft>
              <a:buNone/>
            </a:pPr>
            <a:endPar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10490" indent="0">
              <a:lnSpc>
                <a:spcPts val="1000"/>
              </a:lnSpc>
              <a:spcBef>
                <a:spcPts val="0"/>
              </a:spcBef>
              <a:spcAft>
                <a:spcPts val="800"/>
              </a:spcAft>
              <a:buNone/>
            </a:pPr>
            <a:endPar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10490" indent="0">
              <a:lnSpc>
                <a:spcPts val="1000"/>
              </a:lnSpc>
              <a:spcBef>
                <a:spcPts val="0"/>
              </a:spcBef>
              <a:spcAft>
                <a:spcPts val="800"/>
              </a:spcAft>
              <a:buNone/>
            </a:pPr>
            <a:endPar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10490" indent="0">
              <a:lnSpc>
                <a:spcPts val="1000"/>
              </a:lnSpc>
              <a:spcBef>
                <a:spcPts val="0"/>
              </a:spcBef>
              <a:spcAft>
                <a:spcPts val="800"/>
              </a:spcAft>
              <a:buNone/>
            </a:pPr>
            <a:endPar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10490" indent="0">
              <a:lnSpc>
                <a:spcPts val="1000"/>
              </a:lnSpc>
              <a:spcBef>
                <a:spcPts val="0"/>
              </a:spcBef>
              <a:spcAft>
                <a:spcPts val="800"/>
              </a:spcAft>
              <a:buNone/>
            </a:pPr>
            <a:endPar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10490" indent="0">
              <a:lnSpc>
                <a:spcPts val="1000"/>
              </a:lnSpc>
              <a:spcBef>
                <a:spcPts val="0"/>
              </a:spcBef>
              <a:spcAft>
                <a:spcPts val="800"/>
              </a:spcAft>
              <a:buNone/>
            </a:pPr>
            <a:endPar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14300" indent="0" algn="just">
              <a:lnSpc>
                <a:spcPts val="1000"/>
              </a:lnSpc>
              <a:buNone/>
            </a:pPr>
            <a:r>
              <a:rPr lang="fr-FR" sz="4800" u="sng" kern="100" dirty="0">
                <a:solidFill>
                  <a:srgbClr val="000000"/>
                </a:solidFill>
                <a:latin typeface="Verdana" panose="020B0604030504040204" pitchFamily="34" charset="0"/>
                <a:ea typeface="Verdana" panose="020B0604030504040204" pitchFamily="34" charset="0"/>
                <a:cs typeface="Calibri" panose="020F0502020204030204" pitchFamily="34" charset="0"/>
              </a:rPr>
              <a:t>Actions </a:t>
            </a: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 </a:t>
            </a:r>
            <a:endParaRPr lang="fr-FR" sz="4800" kern="1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ts val="1000"/>
              </a:lnSpc>
              <a:buFont typeface="Wingdings 3" panose="05040102010807070707" pitchFamily="18" charset="2"/>
              <a:buChar char=""/>
              <a:tabLst>
                <a:tab pos="457200" algn="l"/>
              </a:tabLst>
            </a:pP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Organiser des réunions de service régulières  afin de favoriser les moments d’échange, ainsi que des moments de rencontre informels </a:t>
            </a:r>
            <a:endParaRPr lang="fr-FR" sz="4800" kern="1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ts val="1000"/>
              </a:lnSpc>
              <a:buFont typeface="Wingdings 3" panose="05040102010807070707" pitchFamily="18" charset="2"/>
              <a:buChar char=""/>
              <a:tabLst>
                <a:tab pos="457200" algn="l"/>
              </a:tabLst>
            </a:pP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Accueillir en stage de découverte des demandeurs d’emploi en réinsertion </a:t>
            </a:r>
          </a:p>
          <a:p>
            <a:pPr algn="just">
              <a:lnSpc>
                <a:spcPts val="1000"/>
              </a:lnSpc>
              <a:buFont typeface="Wingdings 3" panose="05040102010807070707" pitchFamily="18" charset="2"/>
              <a:buChar char=""/>
              <a:tabLst>
                <a:tab pos="457200" algn="l"/>
              </a:tabLst>
            </a:pP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Favoriser la découverte de nos métiers du froid en s’ouvrant à un public le plus large possible et en communiquant en ce sens dans le cadre de nos partenariats : écoles, centres de formation des apprentis,  cabinets de recrutement, agences </a:t>
            </a:r>
            <a:r>
              <a:rPr lang="fr-FR" sz="4800" kern="100" dirty="0">
                <a:effectLst/>
                <a:latin typeface="Verdana" panose="020B0604030504040204" pitchFamily="34" charset="0"/>
                <a:ea typeface="Verdana" panose="020B0604030504040204" pitchFamily="34" charset="0"/>
                <a:cs typeface="Calibri" panose="020F0502020204030204" pitchFamily="34" charset="0"/>
              </a:rPr>
              <a:t>d’intérim</a:t>
            </a:r>
          </a:p>
          <a:p>
            <a:pPr marL="342900" lvl="0" indent="-342900" algn="just">
              <a:lnSpc>
                <a:spcPts val="1000"/>
              </a:lnSpc>
              <a:buFont typeface="Wingdings 3" panose="05040102010807070707" pitchFamily="18" charset="2"/>
              <a:buChar char=""/>
              <a:tabLst>
                <a:tab pos="457200" algn="l"/>
              </a:tabLst>
            </a:pP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Veiller à ce qu’à l’embauche ou en cours de contrat, la rémunération et la classification appliquées soient les mêmes pour tous les salariés et ne soient fondés que sur les niveaux de compétences, expérience professionnelle, formation et qualification</a:t>
            </a:r>
            <a:endParaRPr lang="fr-FR" sz="4800" kern="1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ts val="1000"/>
              </a:lnSpc>
              <a:buFont typeface="Wingdings 3" panose="05040102010807070707" pitchFamily="18" charset="2"/>
              <a:buChar char=""/>
              <a:tabLst>
                <a:tab pos="457200" algn="l"/>
              </a:tabLst>
            </a:pPr>
            <a:r>
              <a:rPr lang="fr-FR" sz="4800" kern="100" dirty="0">
                <a:solidFill>
                  <a:srgbClr val="000000"/>
                </a:solidFill>
                <a:effectLst/>
                <a:latin typeface="Verdana" panose="020B0604030504040204" pitchFamily="34" charset="0"/>
                <a:ea typeface="Verdana" panose="020B0604030504040204" pitchFamily="34" charset="0"/>
                <a:cs typeface="Calibri" panose="020F0502020204030204" pitchFamily="34" charset="0"/>
              </a:rPr>
              <a:t>Veiller à ce qu’aucun écart de rémunération ne se crée dans le temps en raison d’évènements ou de circonstances personnels</a:t>
            </a:r>
          </a:p>
          <a:p>
            <a:pPr marL="342900" lvl="0" indent="-342900" algn="just">
              <a:lnSpc>
                <a:spcPts val="1000"/>
              </a:lnSpc>
              <a:buFont typeface="Wingdings 3" panose="05040102010807070707" pitchFamily="18" charset="2"/>
              <a:buChar char=""/>
              <a:tabLst>
                <a:tab pos="457200" algn="l"/>
              </a:tabLst>
            </a:pPr>
            <a:r>
              <a:rPr lang="fr-FR" sz="4800" kern="100" dirty="0">
                <a:solidFill>
                  <a:srgbClr val="000000"/>
                </a:solidFill>
                <a:latin typeface="Verdana" panose="020B0604030504040204" pitchFamily="34" charset="0"/>
                <a:ea typeface="Verdana" panose="020B0604030504040204" pitchFamily="34" charset="0"/>
                <a:cs typeface="Calibri" panose="020F0502020204030204" pitchFamily="34" charset="0"/>
              </a:rPr>
              <a:t>Renégocier régulièrement les contrats de protection sociale et de prévoyance </a:t>
            </a:r>
          </a:p>
          <a:p>
            <a:pPr marL="342900" lvl="0" indent="-342900" algn="just">
              <a:lnSpc>
                <a:spcPts val="1000"/>
              </a:lnSpc>
              <a:spcBef>
                <a:spcPts val="1200"/>
              </a:spcBef>
              <a:spcAft>
                <a:spcPts val="800"/>
              </a:spcAft>
              <a:buFont typeface="Wingdings 3" panose="05040102010807070707" pitchFamily="18" charset="2"/>
              <a:buChar char=""/>
              <a:tabLst>
                <a:tab pos="457200" algn="l"/>
              </a:tabLst>
            </a:pPr>
            <a:endParaRPr lang="fr-FR" sz="4800" kern="100" dirty="0">
              <a:effectLst/>
              <a:latin typeface="Verdana" panose="020B0604030504040204" pitchFamily="34" charset="0"/>
              <a:ea typeface="Verdana" panose="020B0604030504040204" pitchFamily="34" charset="0"/>
              <a:cs typeface="Times New Roman" panose="02020603050405020304" pitchFamily="18" charset="0"/>
            </a:endParaRPr>
          </a:p>
          <a:p>
            <a:endParaRPr lang="fr-FR" dirty="0"/>
          </a:p>
        </p:txBody>
      </p:sp>
      <p:pic>
        <p:nvPicPr>
          <p:cNvPr id="4" name="Image 3">
            <a:extLst>
              <a:ext uri="{FF2B5EF4-FFF2-40B4-BE49-F238E27FC236}">
                <a16:creationId xmlns:a16="http://schemas.microsoft.com/office/drawing/2014/main" id="{9502274F-BDCA-1801-0741-258657FD60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60402" cy="924995"/>
          </a:xfrm>
          <a:prstGeom prst="rect">
            <a:avLst/>
          </a:prstGeom>
          <a:noFill/>
          <a:ln>
            <a:noFill/>
          </a:ln>
        </p:spPr>
      </p:pic>
    </p:spTree>
    <p:extLst>
      <p:ext uri="{BB962C8B-B14F-4D97-AF65-F5344CB8AC3E}">
        <p14:creationId xmlns:p14="http://schemas.microsoft.com/office/powerpoint/2010/main" val="2516405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146F95-8569-4D7A-67B6-118A056722C1}"/>
              </a:ext>
            </a:extLst>
          </p:cNvPr>
          <p:cNvSpPr>
            <a:spLocks noGrp="1"/>
          </p:cNvSpPr>
          <p:nvPr>
            <p:ph type="title"/>
          </p:nvPr>
        </p:nvSpPr>
        <p:spPr/>
        <p:txBody>
          <a:bodyPr/>
          <a:lstStyle/>
          <a:p>
            <a:r>
              <a:rPr lang="fr-FR" dirty="0">
                <a:solidFill>
                  <a:schemeClr val="bg1"/>
                </a:solidFill>
              </a:rPr>
              <a:t>TABLES DES MATIERES </a:t>
            </a:r>
          </a:p>
        </p:txBody>
      </p:sp>
      <p:sp>
        <p:nvSpPr>
          <p:cNvPr id="3" name="Espace réservé du contenu 2">
            <a:extLst>
              <a:ext uri="{FF2B5EF4-FFF2-40B4-BE49-F238E27FC236}">
                <a16:creationId xmlns:a16="http://schemas.microsoft.com/office/drawing/2014/main" id="{429BF134-30E4-366F-CEE3-0FBD76FC4A4E}"/>
              </a:ext>
            </a:extLst>
          </p:cNvPr>
          <p:cNvSpPr>
            <a:spLocks noGrp="1"/>
          </p:cNvSpPr>
          <p:nvPr>
            <p:ph idx="1"/>
          </p:nvPr>
        </p:nvSpPr>
        <p:spPr>
          <a:xfrm>
            <a:off x="677334" y="2164783"/>
            <a:ext cx="8596668" cy="3880773"/>
          </a:xfrm>
        </p:spPr>
        <p:txBody>
          <a:bodyPr/>
          <a:lstStyle/>
          <a:p>
            <a:endParaRPr lang="fr-FR" dirty="0"/>
          </a:p>
          <a:p>
            <a:r>
              <a:rPr lang="fr-FR" dirty="0"/>
              <a:t>1 -  Introduction</a:t>
            </a:r>
          </a:p>
          <a:p>
            <a:r>
              <a:rPr lang="fr-FR" dirty="0"/>
              <a:t>2 – Les relations humaines </a:t>
            </a:r>
          </a:p>
          <a:p>
            <a:r>
              <a:rPr lang="fr-FR" dirty="0"/>
              <a:t>3 – Nos valeurs </a:t>
            </a:r>
          </a:p>
          <a:p>
            <a:r>
              <a:rPr lang="fr-FR" dirty="0"/>
              <a:t>4 – Nos engagements </a:t>
            </a:r>
          </a:p>
          <a:p>
            <a:pPr lvl="1">
              <a:buFont typeface="Wingdings" panose="05000000000000000000" pitchFamily="2" charset="2"/>
              <a:buChar char="q"/>
            </a:pPr>
            <a:r>
              <a:rPr lang="fr-FR" dirty="0"/>
              <a:t>Garantir à nos collaborateurs des conditions de travail assurant leur sécurité et leur bien-être</a:t>
            </a:r>
          </a:p>
          <a:p>
            <a:pPr lvl="1">
              <a:buFont typeface="Wingdings" panose="05000000000000000000" pitchFamily="2" charset="2"/>
              <a:buChar char="q"/>
            </a:pPr>
            <a:r>
              <a:rPr lang="fr-FR" dirty="0"/>
              <a:t>Accompagner la carrière de nos collaborateurs</a:t>
            </a:r>
          </a:p>
          <a:p>
            <a:pPr lvl="1">
              <a:buFont typeface="Wingdings" panose="05000000000000000000" pitchFamily="2" charset="2"/>
              <a:buChar char="q"/>
            </a:pPr>
            <a:r>
              <a:rPr lang="fr-FR" dirty="0"/>
              <a:t>Diversité inclusive au sein de nos équipes</a:t>
            </a:r>
          </a:p>
          <a:p>
            <a:pPr lvl="1">
              <a:buFont typeface="Wingdings" panose="05000000000000000000" pitchFamily="2" charset="2"/>
              <a:buChar char="q"/>
            </a:pPr>
            <a:endParaRPr lang="fr-FR" dirty="0"/>
          </a:p>
          <a:p>
            <a:pPr lvl="1">
              <a:buFont typeface="Wingdings" panose="05000000000000000000" pitchFamily="2" charset="2"/>
              <a:buChar char="q"/>
            </a:pPr>
            <a:endParaRPr lang="fr-FR" dirty="0"/>
          </a:p>
          <a:p>
            <a:pPr lvl="1"/>
            <a:endParaRPr lang="fr-FR" dirty="0"/>
          </a:p>
          <a:p>
            <a:endParaRPr lang="fr-FR" dirty="0"/>
          </a:p>
        </p:txBody>
      </p:sp>
      <p:pic>
        <p:nvPicPr>
          <p:cNvPr id="4" name="Image 3">
            <a:extLst>
              <a:ext uri="{FF2B5EF4-FFF2-40B4-BE49-F238E27FC236}">
                <a16:creationId xmlns:a16="http://schemas.microsoft.com/office/drawing/2014/main" id="{6244C374-1281-F72E-180C-DD7D7D9E09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2071" y="639051"/>
            <a:ext cx="1960402" cy="924995"/>
          </a:xfrm>
          <a:prstGeom prst="rect">
            <a:avLst/>
          </a:prstGeom>
          <a:noFill/>
          <a:ln>
            <a:noFill/>
          </a:ln>
        </p:spPr>
      </p:pic>
    </p:spTree>
    <p:extLst>
      <p:ext uri="{BB962C8B-B14F-4D97-AF65-F5344CB8AC3E}">
        <p14:creationId xmlns:p14="http://schemas.microsoft.com/office/powerpoint/2010/main" val="2324998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72397B-F9F2-9239-97C2-10B805C9C439}"/>
              </a:ext>
            </a:extLst>
          </p:cNvPr>
          <p:cNvSpPr>
            <a:spLocks noGrp="1"/>
          </p:cNvSpPr>
          <p:nvPr>
            <p:ph type="title"/>
          </p:nvPr>
        </p:nvSpPr>
        <p:spPr>
          <a:xfrm>
            <a:off x="677334" y="609600"/>
            <a:ext cx="8596668" cy="984308"/>
          </a:xfrm>
        </p:spPr>
        <p:txBody>
          <a:bodyPr>
            <a:noAutofit/>
          </a:bodyPr>
          <a:lstStyle/>
          <a:p>
            <a:r>
              <a:rPr lang="fr-FR" dirty="0">
                <a:solidFill>
                  <a:schemeClr val="bg1"/>
                </a:solidFill>
              </a:rPr>
              <a:t>                                            </a:t>
            </a:r>
          </a:p>
        </p:txBody>
      </p:sp>
      <p:sp>
        <p:nvSpPr>
          <p:cNvPr id="3" name="Espace réservé du contenu 2">
            <a:extLst>
              <a:ext uri="{FF2B5EF4-FFF2-40B4-BE49-F238E27FC236}">
                <a16:creationId xmlns:a16="http://schemas.microsoft.com/office/drawing/2014/main" id="{84E327D2-3F1E-8C7B-6CCB-D2AD22321154}"/>
              </a:ext>
            </a:extLst>
          </p:cNvPr>
          <p:cNvSpPr>
            <a:spLocks noGrp="1"/>
          </p:cNvSpPr>
          <p:nvPr>
            <p:ph idx="1"/>
          </p:nvPr>
        </p:nvSpPr>
        <p:spPr>
          <a:xfrm>
            <a:off x="706696" y="1452398"/>
            <a:ext cx="9280398" cy="5071145"/>
          </a:xfrm>
        </p:spPr>
        <p:txBody>
          <a:bodyPr>
            <a:normAutofit/>
          </a:bodyPr>
          <a:lstStyle/>
          <a:p>
            <a:pPr marL="0" indent="0" algn="just">
              <a:lnSpc>
                <a:spcPts val="1200"/>
              </a:lnSpc>
              <a:buNone/>
            </a:pPr>
            <a:endParaRPr lang="fr-FR" sz="1400" dirty="0">
              <a:effectLst/>
              <a:latin typeface="Verdana" panose="020B0604030504040204" pitchFamily="34" charset="0"/>
              <a:ea typeface="Tahoma" panose="020B0604030504040204" pitchFamily="34" charset="0"/>
              <a:cs typeface="Arial" panose="020B0604020202020204" pitchFamily="34" charset="0"/>
            </a:endParaRPr>
          </a:p>
          <a:p>
            <a:pPr marL="0" indent="0" algn="just">
              <a:lnSpc>
                <a:spcPts val="1200"/>
              </a:lnSpc>
              <a:buNone/>
            </a:pPr>
            <a:endParaRPr lang="fr-FR" sz="1200" dirty="0">
              <a:effectLst/>
              <a:latin typeface="Verdana" panose="020B0604030504040204" pitchFamily="34" charset="0"/>
              <a:ea typeface="Tahoma" panose="020B0604030504040204" pitchFamily="34" charset="0"/>
              <a:cs typeface="Arial" panose="020B0604020202020204" pitchFamily="34" charset="0"/>
            </a:endParaRPr>
          </a:p>
          <a:p>
            <a:pPr marL="0" indent="0" algn="just">
              <a:lnSpc>
                <a:spcPts val="1200"/>
              </a:lnSpc>
              <a:buNone/>
            </a:pPr>
            <a:r>
              <a:rPr lang="fr-FR" sz="1200" dirty="0">
                <a:effectLst/>
                <a:latin typeface="Verdana" panose="020B0604030504040204" pitchFamily="34" charset="0"/>
                <a:ea typeface="Tahoma" panose="020B0604030504040204" pitchFamily="34" charset="0"/>
                <a:cs typeface="Arial" panose="020B0604020202020204" pitchFamily="34" charset="0"/>
              </a:rPr>
              <a:t>La politique globale de notre entreprise est principalement basée sur la capitalisation et la valorisation des compétences. Elle met l’humain au cœur de son fonctionnement afin que l’implication de chacun de nos collaborateurs contribue à la réussite de nos projets clients. </a:t>
            </a:r>
            <a:endParaRPr lang="fr-FR" sz="1200" dirty="0">
              <a:effectLst/>
              <a:latin typeface="Tahoma" panose="020B0604030504040204" pitchFamily="34" charset="0"/>
              <a:ea typeface="Tahoma" panose="020B0604030504040204" pitchFamily="34" charset="0"/>
            </a:endParaRPr>
          </a:p>
          <a:p>
            <a:pPr marL="0" marR="31115" indent="0" algn="just">
              <a:lnSpc>
                <a:spcPts val="1200"/>
              </a:lnSpc>
              <a:spcAft>
                <a:spcPts val="0"/>
              </a:spcAft>
              <a:buNone/>
            </a:pPr>
            <a:r>
              <a:rPr lang="fr-FR" sz="1200" dirty="0">
                <a:solidFill>
                  <a:srgbClr val="151515"/>
                </a:solidFill>
                <a:effectLst/>
                <a:latin typeface="Verdana" panose="020B0604030504040204" pitchFamily="34" charset="0"/>
                <a:ea typeface="Lucida Sans" panose="020B0602030504020204" pitchFamily="34" charset="0"/>
                <a:cs typeface="Lucida Sans" panose="020B0602030504020204" pitchFamily="34" charset="0"/>
              </a:rPr>
              <a:t>Afin d’assurer la cohésion des équipes, notre politique des Ressources Humaines  et la stratégie managériale de notre entreprise sont parfaitement alignées.  Ainsi, chacun est sensibilisé sur le fait de transmettre les valeurs de l’entreprise pour en faire des valeurs communes à l’ensemble de nos salariés. </a:t>
            </a:r>
            <a:endParaRPr lang="fr-FR" sz="1200" dirty="0">
              <a:latin typeface="Lucida Sans" panose="020B0602030504020204" pitchFamily="34" charset="0"/>
              <a:ea typeface="Lucida Sans" panose="020B0602030504020204" pitchFamily="34" charset="0"/>
              <a:cs typeface="Lucida Sans" panose="020B0602030504020204" pitchFamily="34" charset="0"/>
            </a:endParaRPr>
          </a:p>
          <a:p>
            <a:pPr marL="0" marR="31115" indent="0" algn="just">
              <a:lnSpc>
                <a:spcPts val="1200"/>
              </a:lnSpc>
              <a:buNone/>
            </a:pPr>
            <a:r>
              <a:rPr lang="fr-FR" sz="1200" dirty="0">
                <a:effectLst/>
                <a:latin typeface="Verdana" panose="020B0604030504040204" pitchFamily="34" charset="0"/>
                <a:ea typeface="Verdana" panose="020B0604030504040204" pitchFamily="34" charset="0"/>
              </a:rPr>
              <a:t>Le dialogue social est un levier essentiel  chez THELIA, tant au niveau du management,  que des représentants du personnel.  Il permet de conjuguer les efforts collectifs afin d’améliorer la performance de l’Entreprise en favorisant la cohésion et l’esprit d’équipe. </a:t>
            </a:r>
          </a:p>
          <a:p>
            <a:pPr marL="0" indent="0" algn="just">
              <a:lnSpc>
                <a:spcPts val="1200"/>
              </a:lnSpc>
              <a:buNone/>
            </a:pPr>
            <a:r>
              <a:rPr lang="fr-FR" sz="1200" dirty="0">
                <a:effectLst/>
                <a:latin typeface="Verdana" panose="020B0604030504040204" pitchFamily="34" charset="0"/>
                <a:ea typeface="Tahoma" panose="020B0604030504040204" pitchFamily="34" charset="0"/>
                <a:cs typeface="Arial" panose="020B0604020202020204" pitchFamily="34" charset="0"/>
              </a:rPr>
              <a:t>Les relations humaines étant au cœur de notre Politique RH, celle-ci  intègre des directives constituant une base saine pour une gestion efficace des équipes. Elle permet notamment d’anticiper les besoins de notre entreprise, au-delà de la mission permanente RH, et de définir nos priorités telles que renforcement du dialogue social, fidélisation des collaborateurs, bien-être des collaborateurs, suivi et contrôle du turn-over, marque entreprise… </a:t>
            </a:r>
            <a:endParaRPr lang="fr-FR" sz="1200" dirty="0">
              <a:effectLst/>
              <a:latin typeface="Lucida Sans" panose="020B0602030504020204" pitchFamily="34" charset="0"/>
              <a:ea typeface="Lucida Sans" panose="020B0602030504020204" pitchFamily="34" charset="0"/>
              <a:cs typeface="Lucida Sans" panose="020B0602030504020204" pitchFamily="34" charset="0"/>
            </a:endParaRPr>
          </a:p>
          <a:p>
            <a:pPr marL="0" marR="31115" indent="0" algn="just">
              <a:lnSpc>
                <a:spcPts val="1200"/>
              </a:lnSpc>
              <a:spcAft>
                <a:spcPts val="0"/>
              </a:spcAft>
              <a:buNone/>
            </a:pPr>
            <a:r>
              <a:rPr lang="fr-FR" sz="1200" dirty="0">
                <a:solidFill>
                  <a:srgbClr val="151515"/>
                </a:solidFill>
                <a:effectLst/>
                <a:latin typeface="Verdana" panose="020B0604030504040204" pitchFamily="34" charset="0"/>
                <a:ea typeface="Lucida Sans" panose="020B0602030504020204" pitchFamily="34" charset="0"/>
                <a:cs typeface="Lucida Sans" panose="020B0602030504020204" pitchFamily="34" charset="0"/>
              </a:rPr>
              <a:t>Le service des Ressources Humaines s’attache à définir et mettre en place les mesures appropriées et de veiller à leur application en toute équité afin de travailler dans un climat sain et serein. </a:t>
            </a:r>
            <a:endParaRPr lang="fr-FR" sz="1200" dirty="0">
              <a:effectLst/>
              <a:latin typeface="Lucida Sans" panose="020B0602030504020204" pitchFamily="34" charset="0"/>
              <a:ea typeface="Lucida Sans" panose="020B0602030504020204" pitchFamily="34" charset="0"/>
              <a:cs typeface="Lucida Sans" panose="020B0602030504020204" pitchFamily="34" charset="0"/>
            </a:endParaRPr>
          </a:p>
          <a:p>
            <a:r>
              <a:rPr lang="fr-FR" sz="1400" dirty="0"/>
              <a:t>Chafika Filali, DRH</a:t>
            </a:r>
          </a:p>
        </p:txBody>
      </p:sp>
      <p:pic>
        <p:nvPicPr>
          <p:cNvPr id="9" name="Image 8">
            <a:extLst>
              <a:ext uri="{FF2B5EF4-FFF2-40B4-BE49-F238E27FC236}">
                <a16:creationId xmlns:a16="http://schemas.microsoft.com/office/drawing/2014/main" id="{CA18BDFC-32BF-D44A-4E89-7C94481A33D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763" y="147102"/>
            <a:ext cx="1960402" cy="924995"/>
          </a:xfrm>
          <a:prstGeom prst="rect">
            <a:avLst/>
          </a:prstGeom>
          <a:noFill/>
          <a:ln>
            <a:noFill/>
          </a:ln>
        </p:spPr>
      </p:pic>
    </p:spTree>
    <p:extLst>
      <p:ext uri="{BB962C8B-B14F-4D97-AF65-F5344CB8AC3E}">
        <p14:creationId xmlns:p14="http://schemas.microsoft.com/office/powerpoint/2010/main" val="303883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64A7B6-AC80-BF7C-8B6C-D3A190645920}"/>
              </a:ext>
            </a:extLst>
          </p:cNvPr>
          <p:cNvSpPr>
            <a:spLocks noGrp="1"/>
          </p:cNvSpPr>
          <p:nvPr>
            <p:ph type="title"/>
          </p:nvPr>
        </p:nvSpPr>
        <p:spPr>
          <a:xfrm>
            <a:off x="686538" y="630767"/>
            <a:ext cx="8596668" cy="1320800"/>
          </a:xfrm>
        </p:spPr>
        <p:txBody>
          <a:bodyPr>
            <a:normAutofit fontScale="90000"/>
          </a:bodyPr>
          <a:lstStyle/>
          <a:p>
            <a:pPr algn="ctr"/>
            <a:br>
              <a:rPr lang="fr-FR" sz="3100" b="1" u="sng" kern="0" spc="50" dirty="0">
                <a:solidFill>
                  <a:srgbClr val="0070C0"/>
                </a:solidFill>
                <a:effectLst/>
                <a:latin typeface="Verdana" panose="020B0604030504040204" pitchFamily="34" charset="0"/>
                <a:ea typeface="Lucida Sans" panose="020B0602030504020204" pitchFamily="34" charset="0"/>
                <a:cs typeface="Lucida Sans" panose="020B0602030504020204" pitchFamily="34" charset="0"/>
              </a:rPr>
            </a:br>
            <a:r>
              <a:rPr lang="fr-FR" sz="3100" b="1" u="sng" kern="0" spc="50" dirty="0">
                <a:solidFill>
                  <a:srgbClr val="0070C0"/>
                </a:solidFill>
                <a:effectLst/>
                <a:latin typeface="Verdana" panose="020B0604030504040204" pitchFamily="34" charset="0"/>
                <a:ea typeface="Lucida Sans" panose="020B0602030504020204" pitchFamily="34" charset="0"/>
                <a:cs typeface="Lucida Sans" panose="020B0602030504020204" pitchFamily="34" charset="0"/>
              </a:rPr>
              <a:t>LES RELATIONS HUMAINES</a:t>
            </a:r>
            <a:br>
              <a:rPr lang="fr-FR" sz="3600" b="1" u="sng" kern="0" spc="50" dirty="0">
                <a:solidFill>
                  <a:srgbClr val="00347F"/>
                </a:solidFill>
                <a:effectLst/>
                <a:latin typeface="Verdana" panose="020B0604030504040204" pitchFamily="34" charset="0"/>
                <a:ea typeface="Lucida Sans" panose="020B0602030504020204" pitchFamily="34" charset="0"/>
                <a:cs typeface="Lucida Sans" panose="020B0602030504020204" pitchFamily="34" charset="0"/>
              </a:rPr>
            </a:br>
            <a:br>
              <a:rPr lang="fr-FR" dirty="0"/>
            </a:br>
            <a:endParaRPr lang="fr-FR" dirty="0"/>
          </a:p>
        </p:txBody>
      </p:sp>
      <p:sp>
        <p:nvSpPr>
          <p:cNvPr id="3" name="Espace réservé du contenu 2">
            <a:extLst>
              <a:ext uri="{FF2B5EF4-FFF2-40B4-BE49-F238E27FC236}">
                <a16:creationId xmlns:a16="http://schemas.microsoft.com/office/drawing/2014/main" id="{46D3C97A-1E66-FAF2-8ADF-E27602341651}"/>
              </a:ext>
            </a:extLst>
          </p:cNvPr>
          <p:cNvSpPr>
            <a:spLocks noGrp="1"/>
          </p:cNvSpPr>
          <p:nvPr>
            <p:ph idx="1"/>
          </p:nvPr>
        </p:nvSpPr>
        <p:spPr>
          <a:xfrm>
            <a:off x="443061" y="1291167"/>
            <a:ext cx="10796440" cy="5566833"/>
          </a:xfrm>
        </p:spPr>
        <p:txBody>
          <a:bodyPr numCol="2">
            <a:normAutofit/>
          </a:bodyPr>
          <a:lstStyle/>
          <a:p>
            <a:pPr marL="63500">
              <a:spcBef>
                <a:spcPts val="465"/>
              </a:spcBef>
            </a:pPr>
            <a:endParaRPr lang="fr-FR" sz="1300" b="1" kern="0" dirty="0">
              <a:effectLst/>
              <a:latin typeface="Lucida Sans" panose="020B0602030504020204" pitchFamily="34" charset="0"/>
              <a:ea typeface="Lucida Sans" panose="020B0602030504020204" pitchFamily="34" charset="0"/>
              <a:cs typeface="Lucida Sans" panose="020B0602030504020204" pitchFamily="34" charset="0"/>
            </a:endParaRPr>
          </a:p>
          <a:p>
            <a:pPr marL="0" indent="0">
              <a:spcBef>
                <a:spcPts val="465"/>
              </a:spcBef>
              <a:buNone/>
            </a:pPr>
            <a:r>
              <a:rPr lang="fr-FR" sz="1300" b="1" kern="0" spc="65" dirty="0">
                <a:solidFill>
                  <a:srgbClr val="00347F"/>
                </a:solidFill>
                <a:effectLst/>
                <a:latin typeface="Verdana" panose="020B0604030504040204" pitchFamily="34" charset="0"/>
                <a:ea typeface="Lucida Sans" panose="020B0602030504020204" pitchFamily="34" charset="0"/>
                <a:cs typeface="Lucida Sans" panose="020B0602030504020204" pitchFamily="34" charset="0"/>
              </a:rPr>
              <a:t> </a:t>
            </a:r>
          </a:p>
          <a:p>
            <a:pPr marL="0" indent="0">
              <a:spcBef>
                <a:spcPts val="465"/>
              </a:spcBef>
              <a:buNone/>
            </a:pPr>
            <a:endParaRPr lang="fr-FR" sz="1200" b="1" kern="0" dirty="0">
              <a:effectLst/>
              <a:latin typeface="Lucida Sans" panose="020B0602030504020204" pitchFamily="34" charset="0"/>
              <a:ea typeface="Lucida Sans" panose="020B0602030504020204" pitchFamily="34" charset="0"/>
              <a:cs typeface="Lucida Sans" panose="020B0602030504020204" pitchFamily="34" charset="0"/>
            </a:endParaRPr>
          </a:p>
          <a:p>
            <a:pPr marL="0" indent="0" algn="just">
              <a:lnSpc>
                <a:spcPts val="1200"/>
              </a:lnSpc>
              <a:buNone/>
            </a:pPr>
            <a:r>
              <a:rPr lang="fr-FR" sz="1200" dirty="0">
                <a:latin typeface="Verdana" panose="020B0604030504040204" pitchFamily="34" charset="0"/>
                <a:ea typeface="Lucida Sans" panose="020B0602030504020204" pitchFamily="34" charset="0"/>
                <a:cs typeface="Lucida Sans" panose="020B0602030504020204" pitchFamily="34" charset="0"/>
              </a:rPr>
              <a:t>Notre politique Relations Humaines passe par le respect de nos valeurs fondamentales, ce qui requiert des  </a:t>
            </a:r>
            <a:r>
              <a:rPr lang="fr-FR" sz="1200" dirty="0">
                <a:effectLst/>
                <a:latin typeface="Verdana" panose="020B0604030504040204" pitchFamily="34" charset="0"/>
                <a:ea typeface="Lucida Sans" panose="020B0602030504020204" pitchFamily="34" charset="0"/>
                <a:cs typeface="Lucida Sans" panose="020B0602030504020204" pitchFamily="34" charset="0"/>
              </a:rPr>
              <a:t>comportements spécifiques détaillés ci-après : </a:t>
            </a:r>
          </a:p>
          <a:p>
            <a:pPr marL="0" indent="0" algn="just">
              <a:lnSpc>
                <a:spcPts val="1200"/>
              </a:lnSpc>
              <a:buNone/>
            </a:pPr>
            <a:endParaRPr lang="fr-FR" sz="1200" dirty="0">
              <a:effectLst/>
              <a:latin typeface="Lucida Sans" panose="020B0602030504020204" pitchFamily="34" charset="0"/>
              <a:ea typeface="Lucida Sans" panose="020B0602030504020204" pitchFamily="34" charset="0"/>
              <a:cs typeface="Lucida Sans" panose="020B0602030504020204" pitchFamily="34" charset="0"/>
            </a:endParaRPr>
          </a:p>
          <a:p>
            <a:pPr indent="0" algn="just">
              <a:lnSpc>
                <a:spcPts val="1000"/>
              </a:lnSpc>
              <a:buFont typeface="Wingdings" panose="05000000000000000000" pitchFamily="2" charset="2"/>
              <a:buChar char="q"/>
            </a:pPr>
            <a:r>
              <a:rPr lang="fr-FR" sz="1200" dirty="0">
                <a:effectLst/>
                <a:latin typeface="Verdana" panose="020B0604030504040204" pitchFamily="34" charset="0"/>
                <a:ea typeface="Lucida Sans" panose="020B0602030504020204" pitchFamily="34" charset="0"/>
                <a:cs typeface="Lucida Sans" panose="020B0602030504020204" pitchFamily="34" charset="0"/>
              </a:rPr>
              <a:t>  Respect et confiance sont deux conditions</a:t>
            </a:r>
            <a:r>
              <a:rPr lang="fr-FR" sz="1200" spc="200" dirty="0">
                <a:effectLst/>
                <a:latin typeface="Verdana" panose="020B0604030504040204" pitchFamily="34" charset="0"/>
                <a:ea typeface="Lucida Sans" panose="020B0602030504020204" pitchFamily="34" charset="0"/>
                <a:cs typeface="Lucida Sans" panose="020B0602030504020204" pitchFamily="34" charset="0"/>
              </a:rPr>
              <a:t> </a:t>
            </a:r>
            <a:r>
              <a:rPr lang="fr-FR" sz="1200" spc="200" dirty="0">
                <a:latin typeface="Verdana" panose="020B0604030504040204" pitchFamily="34" charset="0"/>
                <a:ea typeface="Lucida Sans" panose="020B0602030504020204" pitchFamily="34" charset="0"/>
                <a:cs typeface="Lucida Sans" panose="020B0602030504020204" pitchFamily="34" charset="0"/>
              </a:rPr>
              <a:t>nécessaires</a:t>
            </a:r>
            <a:r>
              <a:rPr lang="fr-FR" sz="1200" dirty="0">
                <a:effectLst/>
                <a:latin typeface="Verdana" panose="020B0604030504040204" pitchFamily="34" charset="0"/>
                <a:ea typeface="Lucida Sans" panose="020B0602030504020204" pitchFamily="34" charset="0"/>
                <a:cs typeface="Lucida Sans" panose="020B0602030504020204" pitchFamily="34" charset="0"/>
              </a:rPr>
              <a:t> à toute bonne relation professionnelle. Toute forme d’intolérance, de harcèlement ou de discrimination sera considérée</a:t>
            </a:r>
            <a:r>
              <a:rPr lang="fr-FR" sz="1200" spc="8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comme</a:t>
            </a:r>
            <a:r>
              <a:rPr lang="fr-FR" sz="1200" spc="8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l’expression</a:t>
            </a:r>
            <a:r>
              <a:rPr lang="fr-FR" sz="1200" spc="8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d’un</a:t>
            </a:r>
            <a:r>
              <a:rPr lang="fr-FR" sz="1200" spc="8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manque</a:t>
            </a:r>
            <a:r>
              <a:rPr lang="fr-FR" sz="1200" spc="80" dirty="0">
                <a:effectLst/>
                <a:latin typeface="Verdana" panose="020B0604030504040204" pitchFamily="34" charset="0"/>
                <a:ea typeface="Lucida Sans" panose="020B0602030504020204" pitchFamily="34" charset="0"/>
                <a:cs typeface="Lucida Sans" panose="020B0602030504020204" pitchFamily="34" charset="0"/>
              </a:rPr>
              <a:t> </a:t>
            </a:r>
            <a:r>
              <a:rPr lang="fr-FR" sz="1200" spc="-25" dirty="0">
                <a:effectLst/>
                <a:latin typeface="Verdana" panose="020B0604030504040204" pitchFamily="34" charset="0"/>
                <a:ea typeface="Lucida Sans" panose="020B0602030504020204" pitchFamily="34" charset="0"/>
                <a:cs typeface="Lucida Sans" panose="020B0602030504020204" pitchFamily="34" charset="0"/>
              </a:rPr>
              <a:t>de </a:t>
            </a:r>
            <a:r>
              <a:rPr lang="fr-FR" sz="1200" dirty="0">
                <a:effectLst/>
                <a:latin typeface="Verdana" panose="020B0604030504040204" pitchFamily="34" charset="0"/>
                <a:ea typeface="Lucida Sans" panose="020B0602030504020204" pitchFamily="34" charset="0"/>
                <a:cs typeface="Lucida Sans" panose="020B0602030504020204" pitchFamily="34" charset="0"/>
              </a:rPr>
              <a:t>respect</a:t>
            </a:r>
            <a:r>
              <a:rPr lang="fr-FR" sz="1200" spc="18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élémentaire</a:t>
            </a:r>
            <a:r>
              <a:rPr lang="fr-FR" sz="1200" spc="19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qui</a:t>
            </a:r>
            <a:r>
              <a:rPr lang="fr-FR" sz="1200" spc="18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ne</a:t>
            </a:r>
            <a:r>
              <a:rPr lang="fr-FR" sz="1200" spc="19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sera</a:t>
            </a:r>
            <a:r>
              <a:rPr lang="fr-FR" sz="1200" spc="19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pas</a:t>
            </a:r>
            <a:r>
              <a:rPr lang="fr-FR" sz="1200" spc="185" dirty="0">
                <a:effectLst/>
                <a:latin typeface="Verdana" panose="020B0604030504040204" pitchFamily="34" charset="0"/>
                <a:ea typeface="Lucida Sans" panose="020B0602030504020204" pitchFamily="34" charset="0"/>
                <a:cs typeface="Lucida Sans" panose="020B0602030504020204" pitchFamily="34" charset="0"/>
              </a:rPr>
              <a:t> </a:t>
            </a:r>
            <a:r>
              <a:rPr lang="fr-FR" sz="1200" spc="-10" dirty="0">
                <a:effectLst/>
                <a:latin typeface="Verdana" panose="020B0604030504040204" pitchFamily="34" charset="0"/>
                <a:ea typeface="Lucida Sans" panose="020B0602030504020204" pitchFamily="34" charset="0"/>
                <a:cs typeface="Lucida Sans" panose="020B0602030504020204" pitchFamily="34" charset="0"/>
              </a:rPr>
              <a:t>tolérée </a:t>
            </a:r>
            <a:endParaRPr lang="fr-FR" sz="1200" dirty="0">
              <a:effectLst/>
              <a:latin typeface="Lucida Sans" panose="020B0602030504020204" pitchFamily="34" charset="0"/>
              <a:ea typeface="Lucida Sans" panose="020B0602030504020204" pitchFamily="34" charset="0"/>
              <a:cs typeface="Lucida Sans" panose="020B0602030504020204" pitchFamily="34" charset="0"/>
            </a:endParaRPr>
          </a:p>
          <a:p>
            <a:pPr indent="0" algn="just">
              <a:lnSpc>
                <a:spcPts val="1000"/>
              </a:lnSpc>
              <a:buFont typeface="Wingdings" panose="05000000000000000000" pitchFamily="2" charset="2"/>
              <a:buChar char="q"/>
            </a:pPr>
            <a:r>
              <a:rPr lang="fr-FR" sz="1200" dirty="0">
                <a:effectLst/>
                <a:latin typeface="Verdana" panose="020B0604030504040204" pitchFamily="34" charset="0"/>
                <a:ea typeface="Lucida Sans" panose="020B0602030504020204" pitchFamily="34" charset="0"/>
                <a:cs typeface="Lucida Sans" panose="020B0602030504020204" pitchFamily="34" charset="0"/>
              </a:rPr>
              <a:t>  Ce</a:t>
            </a:r>
            <a:r>
              <a:rPr lang="fr-FR" sz="1200" spc="16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principe</a:t>
            </a:r>
            <a:r>
              <a:rPr lang="fr-FR" sz="1200" spc="16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ne</a:t>
            </a:r>
            <a:r>
              <a:rPr lang="fr-FR" sz="1200" spc="16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souffre</a:t>
            </a:r>
            <a:r>
              <a:rPr lang="fr-FR" sz="1200" spc="16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aucune</a:t>
            </a:r>
            <a:r>
              <a:rPr lang="fr-FR" sz="1200" spc="160" dirty="0">
                <a:effectLst/>
                <a:latin typeface="Verdana" panose="020B0604030504040204" pitchFamily="34" charset="0"/>
                <a:ea typeface="Lucida Sans" panose="020B0602030504020204" pitchFamily="34" charset="0"/>
                <a:cs typeface="Lucida Sans" panose="020B0602030504020204" pitchFamily="34" charset="0"/>
              </a:rPr>
              <a:t> </a:t>
            </a:r>
            <a:r>
              <a:rPr lang="fr-FR" sz="1200" spc="-10" dirty="0">
                <a:effectLst/>
                <a:latin typeface="Verdana" panose="020B0604030504040204" pitchFamily="34" charset="0"/>
                <a:ea typeface="Lucida Sans" panose="020B0602030504020204" pitchFamily="34" charset="0"/>
                <a:cs typeface="Lucida Sans" panose="020B0602030504020204" pitchFamily="34" charset="0"/>
              </a:rPr>
              <a:t>exception </a:t>
            </a:r>
            <a:r>
              <a:rPr lang="fr-FR" sz="1200" dirty="0">
                <a:effectLst/>
                <a:latin typeface="Verdana" panose="020B0604030504040204" pitchFamily="34" charset="0"/>
                <a:ea typeface="Lucida Sans" panose="020B0602030504020204" pitchFamily="34" charset="0"/>
                <a:cs typeface="Lucida Sans" panose="020B0602030504020204" pitchFamily="34" charset="0"/>
              </a:rPr>
              <a:t>et doit être appliqué à tous les échelons et en toutes circonstances.</a:t>
            </a:r>
            <a:endParaRPr lang="fr-FR" sz="1200" dirty="0">
              <a:effectLst/>
              <a:latin typeface="Lucida Sans" panose="020B0602030504020204" pitchFamily="34" charset="0"/>
              <a:ea typeface="Lucida Sans" panose="020B0602030504020204" pitchFamily="34" charset="0"/>
              <a:cs typeface="Lucida Sans" panose="020B0602030504020204" pitchFamily="34" charset="0"/>
            </a:endParaRPr>
          </a:p>
          <a:p>
            <a:pPr indent="0" algn="just">
              <a:lnSpc>
                <a:spcPts val="1000"/>
              </a:lnSpc>
              <a:buFont typeface="Wingdings" panose="05000000000000000000" pitchFamily="2" charset="2"/>
              <a:buChar char="q"/>
            </a:pPr>
            <a:r>
              <a:rPr lang="fr-FR" sz="1200" dirty="0">
                <a:effectLst/>
                <a:latin typeface="Verdana" panose="020B0604030504040204" pitchFamily="34" charset="0"/>
                <a:ea typeface="Lucida Sans" panose="020B0602030504020204" pitchFamily="34" charset="0"/>
                <a:cs typeface="Lucida Sans" panose="020B0602030504020204" pitchFamily="34" charset="0"/>
              </a:rPr>
              <a:t>  La transparence et l’honnêteté dans les relations professionnelles sont les conditions sine qua non à toute communication efficace. S’appuyant sur des faits et sur un dialogue ouvert, la transparence est la seule base solide permettant une amélioration</a:t>
            </a:r>
            <a:r>
              <a:rPr lang="fr-FR" sz="1200" spc="105" dirty="0">
                <a:effectLst/>
                <a:latin typeface="Verdana" panose="020B0604030504040204" pitchFamily="34" charset="0"/>
                <a:ea typeface="Lucida Sans" panose="020B0602030504020204" pitchFamily="34" charset="0"/>
                <a:cs typeface="Lucida Sans" panose="020B0602030504020204" pitchFamily="34" charset="0"/>
              </a:rPr>
              <a:t> </a:t>
            </a:r>
            <a:r>
              <a:rPr lang="fr-FR" sz="1200" spc="-10" dirty="0">
                <a:effectLst/>
                <a:latin typeface="Verdana" panose="020B0604030504040204" pitchFamily="34" charset="0"/>
                <a:ea typeface="Lucida Sans" panose="020B0602030504020204" pitchFamily="34" charset="0"/>
                <a:cs typeface="Lucida Sans" panose="020B0602030504020204" pitchFamily="34" charset="0"/>
              </a:rPr>
              <a:t>continue.</a:t>
            </a:r>
            <a:endParaRPr lang="fr-FR" sz="1200" dirty="0">
              <a:effectLst/>
              <a:latin typeface="Lucida Sans" panose="020B0602030504020204" pitchFamily="34" charset="0"/>
              <a:ea typeface="Lucida Sans" panose="020B0602030504020204" pitchFamily="34" charset="0"/>
              <a:cs typeface="Lucida Sans" panose="020B0602030504020204" pitchFamily="34" charset="0"/>
            </a:endParaRPr>
          </a:p>
          <a:p>
            <a:pPr indent="0" algn="just">
              <a:lnSpc>
                <a:spcPts val="1000"/>
              </a:lnSpc>
              <a:buFont typeface="Wingdings" panose="05000000000000000000" pitchFamily="2" charset="2"/>
              <a:buChar char="q"/>
            </a:pPr>
            <a:r>
              <a:rPr lang="fr-FR" sz="1200" dirty="0">
                <a:effectLst/>
                <a:latin typeface="Verdana" panose="020B0604030504040204" pitchFamily="34" charset="0"/>
                <a:ea typeface="Lucida Sans" panose="020B0602030504020204" pitchFamily="34" charset="0"/>
                <a:cs typeface="Lucida Sans" panose="020B0602030504020204" pitchFamily="34" charset="0"/>
              </a:rPr>
              <a:t>  Communiquer ne signifie pas uniquement</a:t>
            </a:r>
            <a:r>
              <a:rPr lang="fr-FR" sz="1200" spc="20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informer, mais aussi écouter et dialoguer.  Toute collaboratrice et tout collaborateur est</a:t>
            </a:r>
            <a:r>
              <a:rPr lang="fr-FR" sz="1200" spc="20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en droit d’avoir des conversations ouvertes avec ses  supérieurs ou collègues.</a:t>
            </a:r>
          </a:p>
          <a:p>
            <a:pPr algn="just">
              <a:lnSpc>
                <a:spcPts val="1200"/>
              </a:lnSpc>
              <a:buFont typeface="Wingdings" panose="05000000000000000000" pitchFamily="2" charset="2"/>
              <a:buChar char="q"/>
            </a:pPr>
            <a:endParaRPr lang="fr-FR" sz="1200" dirty="0">
              <a:latin typeface="Verdana" panose="020B0604030504040204" pitchFamily="34" charset="0"/>
              <a:ea typeface="Lucida Sans" panose="020B0602030504020204" pitchFamily="34" charset="0"/>
              <a:cs typeface="Lucida Sans" panose="020B0602030504020204" pitchFamily="34" charset="0"/>
            </a:endParaRPr>
          </a:p>
          <a:p>
            <a:pPr algn="just">
              <a:lnSpc>
                <a:spcPts val="1200"/>
              </a:lnSpc>
              <a:buFont typeface="Wingdings" panose="05000000000000000000" pitchFamily="2" charset="2"/>
              <a:buChar char="q"/>
            </a:pPr>
            <a:endParaRPr lang="fr-FR" sz="1200" dirty="0">
              <a:effectLst/>
              <a:latin typeface="Verdana" panose="020B0604030504040204" pitchFamily="34" charset="0"/>
              <a:ea typeface="Lucida Sans" panose="020B0602030504020204" pitchFamily="34" charset="0"/>
              <a:cs typeface="Lucida Sans" panose="020B0602030504020204" pitchFamily="34" charset="0"/>
            </a:endParaRPr>
          </a:p>
          <a:p>
            <a:pPr algn="just">
              <a:lnSpc>
                <a:spcPts val="1200"/>
              </a:lnSpc>
              <a:buFont typeface="Wingdings" panose="05000000000000000000" pitchFamily="2" charset="2"/>
              <a:buChar char="q"/>
            </a:pPr>
            <a:endParaRPr lang="fr-FR" sz="1200" dirty="0">
              <a:effectLst/>
              <a:latin typeface="Verdana" panose="020B0604030504040204" pitchFamily="34" charset="0"/>
              <a:ea typeface="Lucida Sans" panose="020B0602030504020204" pitchFamily="34" charset="0"/>
              <a:cs typeface="Lucida Sans" panose="020B0602030504020204" pitchFamily="34" charset="0"/>
            </a:endParaRPr>
          </a:p>
          <a:p>
            <a:pPr>
              <a:lnSpc>
                <a:spcPts val="1200"/>
              </a:lnSpc>
              <a:buFont typeface="Wingdings" panose="05000000000000000000" pitchFamily="2" charset="2"/>
              <a:buChar char="q"/>
            </a:pPr>
            <a:endParaRPr lang="fr-FR" sz="1500" dirty="0">
              <a:latin typeface="Verdana" panose="020B0604030504040204" pitchFamily="34" charset="0"/>
              <a:ea typeface="Lucida Sans" panose="020B0602030504020204" pitchFamily="34" charset="0"/>
              <a:cs typeface="Lucida Sans" panose="020B0602030504020204" pitchFamily="34" charset="0"/>
            </a:endParaRPr>
          </a:p>
          <a:p>
            <a:pPr>
              <a:lnSpc>
                <a:spcPts val="1200"/>
              </a:lnSpc>
              <a:buFont typeface="Wingdings" panose="05000000000000000000" pitchFamily="2" charset="2"/>
              <a:buChar char="q"/>
            </a:pPr>
            <a:endParaRPr lang="fr-FR" sz="1500" dirty="0">
              <a:effectLst/>
              <a:latin typeface="Verdana" panose="020B0604030504040204" pitchFamily="34" charset="0"/>
              <a:ea typeface="Lucida Sans" panose="020B0602030504020204" pitchFamily="34" charset="0"/>
              <a:cs typeface="Lucida Sans" panose="020B0602030504020204" pitchFamily="34" charset="0"/>
            </a:endParaRPr>
          </a:p>
          <a:p>
            <a:pPr>
              <a:lnSpc>
                <a:spcPts val="1200"/>
              </a:lnSpc>
              <a:buFont typeface="Wingdings" panose="05000000000000000000" pitchFamily="2" charset="2"/>
              <a:buChar char="q"/>
            </a:pPr>
            <a:endParaRPr lang="fr-FR" sz="1500" dirty="0">
              <a:effectLst/>
              <a:latin typeface="Lucida Sans" panose="020B0602030504020204" pitchFamily="34" charset="0"/>
              <a:ea typeface="Lucida Sans" panose="020B0602030504020204" pitchFamily="34" charset="0"/>
              <a:cs typeface="Lucida Sans" panose="020B0602030504020204" pitchFamily="34" charset="0"/>
            </a:endParaRPr>
          </a:p>
          <a:p>
            <a:pPr indent="0" algn="just">
              <a:buFont typeface="Wingdings" panose="05000000000000000000" pitchFamily="2" charset="2"/>
              <a:buChar char="q"/>
            </a:pPr>
            <a:r>
              <a:rPr lang="fr-FR" sz="1200" dirty="0">
                <a:effectLst/>
                <a:latin typeface="Verdana" panose="020B0604030504040204" pitchFamily="34" charset="0"/>
                <a:ea typeface="Lucida Sans" panose="020B0602030504020204" pitchFamily="34" charset="0"/>
                <a:cs typeface="Lucida Sans" panose="020B0602030504020204" pitchFamily="34" charset="0"/>
              </a:rPr>
              <a:t>  En</a:t>
            </a:r>
            <a:r>
              <a:rPr lang="fr-FR" sz="1200" spc="15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cas</a:t>
            </a:r>
            <a:r>
              <a:rPr lang="fr-FR" sz="1200" spc="14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de</a:t>
            </a:r>
            <a:r>
              <a:rPr lang="fr-FR" sz="1200" spc="15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désaccord</a:t>
            </a:r>
            <a:r>
              <a:rPr lang="fr-FR" sz="1200" spc="15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entre</a:t>
            </a:r>
            <a:r>
              <a:rPr lang="fr-FR" sz="1200" spc="150"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un(e)</a:t>
            </a:r>
            <a:r>
              <a:rPr lang="fr-FR" sz="1200" spc="150" dirty="0">
                <a:effectLst/>
                <a:latin typeface="Verdana" panose="020B0604030504040204" pitchFamily="34" charset="0"/>
                <a:ea typeface="Lucida Sans" panose="020B0602030504020204" pitchFamily="34" charset="0"/>
                <a:cs typeface="Lucida Sans" panose="020B0602030504020204" pitchFamily="34" charset="0"/>
              </a:rPr>
              <a:t> </a:t>
            </a:r>
            <a:r>
              <a:rPr lang="fr-FR" sz="1200" spc="-25" dirty="0">
                <a:effectLst/>
                <a:latin typeface="Verdana" panose="020B0604030504040204" pitchFamily="34" charset="0"/>
                <a:ea typeface="Lucida Sans" panose="020B0602030504020204" pitchFamily="34" charset="0"/>
                <a:cs typeface="Lucida Sans" panose="020B0602030504020204" pitchFamily="34" charset="0"/>
              </a:rPr>
              <a:t>em</a:t>
            </a:r>
            <a:r>
              <a:rPr lang="fr-FR" sz="1200" dirty="0">
                <a:effectLst/>
                <a:latin typeface="Verdana" panose="020B0604030504040204" pitchFamily="34" charset="0"/>
                <a:ea typeface="Lucida Sans" panose="020B0602030504020204" pitchFamily="34" charset="0"/>
                <a:cs typeface="Lucida Sans" panose="020B0602030504020204" pitchFamily="34" charset="0"/>
              </a:rPr>
              <a:t>ployé(e) et sa/son supérieur(e) ou entre un(e) employé(e) et l’un(e) de ses collègues, chacun(e) doit pouvoir être entendu(e) de manière équitable. L’équipe des ressources</a:t>
            </a:r>
            <a:r>
              <a:rPr lang="fr-FR" sz="1200" spc="200" dirty="0">
                <a:effectLst/>
                <a:latin typeface="Verdana" panose="020B0604030504040204" pitchFamily="34" charset="0"/>
                <a:ea typeface="Lucida Sans" panose="020B0602030504020204" pitchFamily="34" charset="0"/>
                <a:cs typeface="Lucida Sans" panose="020B0602030504020204" pitchFamily="34" charset="0"/>
              </a:rPr>
              <a:t> H</a:t>
            </a:r>
            <a:r>
              <a:rPr lang="fr-FR" sz="1200" dirty="0">
                <a:effectLst/>
                <a:latin typeface="Verdana" panose="020B0604030504040204" pitchFamily="34" charset="0"/>
                <a:ea typeface="Lucida Sans" panose="020B0602030504020204" pitchFamily="34" charset="0"/>
                <a:cs typeface="Lucida Sans" panose="020B0602030504020204" pitchFamily="34" charset="0"/>
              </a:rPr>
              <a:t>umaines veillera à ce qu’un différend soit traité avec impartialité et à ce que chaque partie puisse expliquer son point de vue quel que soit son niveau hiérarchique</a:t>
            </a:r>
          </a:p>
          <a:p>
            <a:pPr marL="114300" indent="0" algn="just">
              <a:lnSpc>
                <a:spcPct val="107000"/>
              </a:lnSpc>
              <a:buNone/>
            </a:pPr>
            <a:endParaRPr lang="fr-FR" sz="1200" dirty="0">
              <a:latin typeface="Verdana" panose="020B0604030504040204" pitchFamily="34" charset="0"/>
              <a:ea typeface="Verdana" panose="020B0604030504040204" pitchFamily="34" charset="0"/>
              <a:cs typeface="Times New Roman" panose="02020603050405020304" pitchFamily="18" charset="0"/>
            </a:endParaRPr>
          </a:p>
          <a:p>
            <a:pPr marL="114300" indent="0" algn="ctr">
              <a:lnSpc>
                <a:spcPct val="107000"/>
              </a:lnSpc>
              <a:buNone/>
            </a:pPr>
            <a:r>
              <a:rPr lang="fr-FR" sz="1200" dirty="0">
                <a:latin typeface="Verdana" panose="020B0604030504040204" pitchFamily="34" charset="0"/>
                <a:ea typeface="Calibri" panose="020F0502020204030204" pitchFamily="34" charset="0"/>
                <a:cs typeface="Times New Roman" panose="02020603050405020304" pitchFamily="18" charset="0"/>
              </a:rPr>
              <a:t>Tous ces principes </a:t>
            </a:r>
            <a:r>
              <a:rPr lang="fr-FR" sz="1200" dirty="0">
                <a:effectLst/>
                <a:latin typeface="Verdana" panose="020B0604030504040204" pitchFamily="34" charset="0"/>
                <a:ea typeface="Calibri" panose="020F0502020204030204" pitchFamily="34" charset="0"/>
                <a:cs typeface="Times New Roman" panose="02020603050405020304" pitchFamily="18" charset="0"/>
              </a:rPr>
              <a:t> sont des  éléments clés pour maintenir un climat serein et soudé au sein de l’entreprise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3000" dirty="0">
              <a:effectLst/>
              <a:latin typeface="Lucida Sans" panose="020B0602030504020204" pitchFamily="34" charset="0"/>
              <a:ea typeface="Lucida Sans" panose="020B0602030504020204" pitchFamily="34" charset="0"/>
              <a:cs typeface="Lucida Sans" panose="020B0602030504020204" pitchFamily="34" charset="0"/>
            </a:endParaRPr>
          </a:p>
          <a:p>
            <a:endParaRPr lang="fr-FR" dirty="0"/>
          </a:p>
        </p:txBody>
      </p:sp>
      <p:pic>
        <p:nvPicPr>
          <p:cNvPr id="4" name="Image 3" descr="CFIP (Centre pour la Formation et l'intervention Psychosociologiques) GRH,  stratégie et gestion des talents">
            <a:extLst>
              <a:ext uri="{FF2B5EF4-FFF2-40B4-BE49-F238E27FC236}">
                <a16:creationId xmlns:a16="http://schemas.microsoft.com/office/drawing/2014/main" id="{05FA76E8-0E06-3DF9-CF18-0010C814AC8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18187" y="5032384"/>
            <a:ext cx="1977930" cy="1320928"/>
          </a:xfrm>
          <a:prstGeom prst="rect">
            <a:avLst/>
          </a:prstGeom>
          <a:noFill/>
          <a:ln>
            <a:noFill/>
          </a:ln>
        </p:spPr>
      </p:pic>
      <p:pic>
        <p:nvPicPr>
          <p:cNvPr id="5" name="Image 4">
            <a:extLst>
              <a:ext uri="{FF2B5EF4-FFF2-40B4-BE49-F238E27FC236}">
                <a16:creationId xmlns:a16="http://schemas.microsoft.com/office/drawing/2014/main" id="{E609E7D2-DAD5-15F7-EF45-4896B0385B6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3233"/>
            <a:ext cx="1960402" cy="924995"/>
          </a:xfrm>
          <a:prstGeom prst="rect">
            <a:avLst/>
          </a:prstGeom>
          <a:noFill/>
          <a:ln>
            <a:noFill/>
          </a:ln>
        </p:spPr>
      </p:pic>
    </p:spTree>
    <p:extLst>
      <p:ext uri="{BB962C8B-B14F-4D97-AF65-F5344CB8AC3E}">
        <p14:creationId xmlns:p14="http://schemas.microsoft.com/office/powerpoint/2010/main" val="122092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AB59BD-E4C3-1C0D-6D1D-D47D2372F4A7}"/>
              </a:ext>
            </a:extLst>
          </p:cNvPr>
          <p:cNvSpPr>
            <a:spLocks noGrp="1"/>
          </p:cNvSpPr>
          <p:nvPr>
            <p:ph type="title"/>
          </p:nvPr>
        </p:nvSpPr>
        <p:spPr/>
        <p:txBody>
          <a:bodyPr>
            <a:normAutofit fontScale="90000"/>
          </a:bodyPr>
          <a:lstStyle/>
          <a:p>
            <a:pPr algn="ctr"/>
            <a:br>
              <a:rPr lang="fr-FR" sz="3200" b="1" dirty="0">
                <a:solidFill>
                  <a:srgbClr val="0070C0"/>
                </a:solidFill>
              </a:rPr>
            </a:br>
            <a:r>
              <a:rPr lang="fr-FR" sz="3100" b="1" u="sng" dirty="0">
                <a:solidFill>
                  <a:srgbClr val="0070C0"/>
                </a:solidFill>
                <a:latin typeface="Verdana" panose="020B0604030504040204" pitchFamily="34" charset="0"/>
                <a:ea typeface="Verdana" panose="020B0604030504040204" pitchFamily="34" charset="0"/>
              </a:rPr>
              <a:t>NOS VALEURS </a:t>
            </a:r>
            <a:br>
              <a:rPr lang="fr-FR" b="1" dirty="0">
                <a:solidFill>
                  <a:srgbClr val="0070C0"/>
                </a:solidFill>
              </a:rPr>
            </a:br>
            <a:endParaRPr lang="fr-FR" b="1" dirty="0">
              <a:solidFill>
                <a:srgbClr val="0070C0"/>
              </a:solidFill>
            </a:endParaRPr>
          </a:p>
        </p:txBody>
      </p:sp>
      <p:sp>
        <p:nvSpPr>
          <p:cNvPr id="3" name="Espace réservé du contenu 2">
            <a:extLst>
              <a:ext uri="{FF2B5EF4-FFF2-40B4-BE49-F238E27FC236}">
                <a16:creationId xmlns:a16="http://schemas.microsoft.com/office/drawing/2014/main" id="{0693B9F8-2597-629C-0151-1B11EC38DB7A}"/>
              </a:ext>
            </a:extLst>
          </p:cNvPr>
          <p:cNvSpPr>
            <a:spLocks noGrp="1"/>
          </p:cNvSpPr>
          <p:nvPr>
            <p:ph idx="1"/>
          </p:nvPr>
        </p:nvSpPr>
        <p:spPr/>
        <p:txBody>
          <a:bodyPr>
            <a:normAutofit/>
          </a:bodyPr>
          <a:lstStyle/>
          <a:p>
            <a:pPr marL="0" indent="0">
              <a:buNone/>
            </a:pPr>
            <a:endParaRPr lang="fr-FR" sz="1200" dirty="0">
              <a:latin typeface="Verdana" panose="020B0604030504040204" pitchFamily="34" charset="0"/>
              <a:ea typeface="Verdana" panose="020B0604030504040204" pitchFamily="34" charset="0"/>
            </a:endParaRPr>
          </a:p>
          <a:p>
            <a:pPr marL="0" indent="0">
              <a:buNone/>
            </a:pPr>
            <a:r>
              <a:rPr lang="fr-FR" sz="1200" dirty="0">
                <a:latin typeface="Verdana" panose="020B0604030504040204" pitchFamily="34" charset="0"/>
                <a:ea typeface="Verdana" panose="020B0604030504040204" pitchFamily="34" charset="0"/>
              </a:rPr>
              <a:t>La politique des Ressources Humaines de THELIA s'aligne sur la stratégie d'entreprise et s'appuie sur ses 3 </a:t>
            </a:r>
            <a:r>
              <a:rPr lang="fr-FR" sz="1200" b="1" dirty="0">
                <a:latin typeface="Verdana" panose="020B0604030504040204" pitchFamily="34" charset="0"/>
                <a:ea typeface="Verdana" panose="020B0604030504040204" pitchFamily="34" charset="0"/>
              </a:rPr>
              <a:t>valeurs fondamentales : </a:t>
            </a:r>
            <a:r>
              <a:rPr lang="fr-FR" sz="1200" dirty="0">
                <a:latin typeface="Verdana" panose="020B0604030504040204" pitchFamily="34" charset="0"/>
                <a:ea typeface="Verdana" panose="020B0604030504040204" pitchFamily="34" charset="0"/>
              </a:rPr>
              <a:t> </a:t>
            </a:r>
          </a:p>
          <a:p>
            <a:pPr marL="0" indent="0">
              <a:buNone/>
            </a:pPr>
            <a:endParaRPr lang="fr-FR" sz="1200" dirty="0">
              <a:latin typeface="Verdana" panose="020B0604030504040204" pitchFamily="34" charset="0"/>
              <a:ea typeface="Verdana" panose="020B0604030504040204" pitchFamily="34" charset="0"/>
            </a:endParaRPr>
          </a:p>
          <a:p>
            <a:pPr>
              <a:lnSpc>
                <a:spcPct val="120000"/>
              </a:lnSpc>
            </a:pPr>
            <a:r>
              <a:rPr lang="fr-FR" sz="1200" b="1" dirty="0">
                <a:solidFill>
                  <a:srgbClr val="0070C0"/>
                </a:solidFill>
                <a:latin typeface="Verdana" panose="020B0604030504040204" pitchFamily="34" charset="0"/>
                <a:ea typeface="Verdana" panose="020B0604030504040204" pitchFamily="34" charset="0"/>
              </a:rPr>
              <a:t>L’HUMAIN</a:t>
            </a:r>
            <a:r>
              <a:rPr lang="fr-FR" sz="1200" dirty="0">
                <a:solidFill>
                  <a:srgbClr val="0070C0"/>
                </a:solidFill>
                <a:latin typeface="Verdana" panose="020B0604030504040204" pitchFamily="34" charset="0"/>
                <a:ea typeface="Verdana" panose="020B0604030504040204" pitchFamily="34" charset="0"/>
              </a:rPr>
              <a:t> </a:t>
            </a:r>
            <a:r>
              <a:rPr lang="fr-FR" sz="1200" dirty="0">
                <a:latin typeface="Verdana" panose="020B0604030504040204" pitchFamily="34" charset="0"/>
                <a:ea typeface="Verdana" panose="020B0604030504040204" pitchFamily="34" charset="0"/>
              </a:rPr>
              <a:t> : </a:t>
            </a:r>
            <a:r>
              <a:rPr lang="fr-FR" sz="1200" dirty="0">
                <a:effectLst/>
                <a:latin typeface="Verdana" panose="020B0604030504040204" pitchFamily="34" charset="0"/>
                <a:ea typeface="Verdana" panose="020B0604030504040204" pitchFamily="34" charset="0"/>
                <a:cs typeface="Times New Roman" panose="02020603050405020304" pitchFamily="18" charset="0"/>
              </a:rPr>
              <a:t>la richesse de </a:t>
            </a:r>
            <a:r>
              <a:rPr lang="fr-FR" sz="1200" dirty="0">
                <a:latin typeface="Verdana" panose="020B0604030504040204" pitchFamily="34" charset="0"/>
                <a:ea typeface="Verdana" panose="020B0604030504040204" pitchFamily="34" charset="0"/>
                <a:cs typeface="Times New Roman" panose="02020603050405020304" pitchFamily="18" charset="0"/>
              </a:rPr>
              <a:t>notre </a:t>
            </a:r>
            <a:r>
              <a:rPr lang="fr-FR" sz="1200" dirty="0">
                <a:effectLst/>
                <a:latin typeface="Verdana" panose="020B0604030504040204" pitchFamily="34" charset="0"/>
                <a:ea typeface="Verdana" panose="020B0604030504040204" pitchFamily="34" charset="0"/>
                <a:cs typeface="Times New Roman" panose="02020603050405020304" pitchFamily="18" charset="0"/>
              </a:rPr>
              <a:t>entreprise ce sont les hommes et les femmes qui la constitue et chacun apporte sa pierre à l’édifice</a:t>
            </a:r>
            <a:endParaRPr lang="fr-FR" sz="1200" dirty="0">
              <a:latin typeface="Verdana" panose="020B0604030504040204" pitchFamily="34" charset="0"/>
              <a:ea typeface="Verdana" panose="020B0604030504040204" pitchFamily="34" charset="0"/>
            </a:endParaRPr>
          </a:p>
          <a:p>
            <a:pPr marL="342900" lvl="0" indent="-342900" algn="just">
              <a:lnSpc>
                <a:spcPct val="107000"/>
              </a:lnSpc>
              <a:buFont typeface="Arial" panose="020B0604020202020204" pitchFamily="34" charset="0"/>
              <a:buChar char="•"/>
              <a:tabLst>
                <a:tab pos="457200" algn="l"/>
              </a:tabLst>
            </a:pPr>
            <a:r>
              <a:rPr lang="fr-FR" sz="1200" b="1" dirty="0">
                <a:solidFill>
                  <a:srgbClr val="0070C0"/>
                </a:solidFill>
                <a:latin typeface="Verdana" panose="020B0604030504040204" pitchFamily="34" charset="0"/>
                <a:ea typeface="Verdana" panose="020B0604030504040204" pitchFamily="34" charset="0"/>
              </a:rPr>
              <a:t>LE RESPECT </a:t>
            </a:r>
            <a:r>
              <a:rPr lang="fr-FR" sz="1200" dirty="0">
                <a:latin typeface="Verdana" panose="020B0604030504040204" pitchFamily="34" charset="0"/>
                <a:ea typeface="Verdana" panose="020B0604030504040204" pitchFamily="34" charset="0"/>
              </a:rPr>
              <a:t>:  des </a:t>
            </a:r>
            <a:r>
              <a:rPr lang="fr-FR" sz="1200" dirty="0">
                <a:effectLst/>
                <a:latin typeface="Verdana" panose="020B0604030504040204" pitchFamily="34" charset="0"/>
                <a:ea typeface="Verdana" panose="020B0604030504040204" pitchFamily="34" charset="0"/>
                <a:cs typeface="Times New Roman" panose="02020603050405020304" pitchFamily="18" charset="0"/>
              </a:rPr>
              <a:t>collègues, des clients. Le respect c’est aussi être en mesure de générer de la confiance, être exemplaire, positif, constructif, donner l’envie d’être suivi, être constant, savoir communiquer, en fonction de ses compétences et ses possibilités</a:t>
            </a:r>
          </a:p>
          <a:p>
            <a:pPr>
              <a:lnSpc>
                <a:spcPct val="120000"/>
              </a:lnSpc>
            </a:pPr>
            <a:r>
              <a:rPr lang="fr-FR" sz="1200" b="1" dirty="0">
                <a:solidFill>
                  <a:srgbClr val="0070C0"/>
                </a:solidFill>
                <a:latin typeface="Verdana" panose="020B0604030504040204" pitchFamily="34" charset="0"/>
                <a:ea typeface="Verdana" panose="020B0604030504040204" pitchFamily="34" charset="0"/>
              </a:rPr>
              <a:t>LA QUALITE </a:t>
            </a:r>
            <a:r>
              <a:rPr lang="fr-FR" sz="1200" dirty="0">
                <a:latin typeface="Verdana" panose="020B0604030504040204" pitchFamily="34" charset="0"/>
                <a:ea typeface="Verdana" panose="020B0604030504040204" pitchFamily="34" charset="0"/>
              </a:rPr>
              <a:t>: </a:t>
            </a:r>
            <a:r>
              <a:rPr lang="fr-FR" sz="1200" dirty="0">
                <a:effectLst/>
                <a:latin typeface="Verdana" panose="020B0604030504040204" pitchFamily="34" charset="0"/>
                <a:ea typeface="Verdana" panose="020B0604030504040204" pitchFamily="34" charset="0"/>
                <a:cs typeface="Times New Roman" panose="02020603050405020304" pitchFamily="18" charset="0"/>
              </a:rPr>
              <a:t>la qualité du travail bien fait et être en mesure de représenter positivement l’entreprise auprès des clients </a:t>
            </a:r>
            <a:endParaRPr lang="fr-FR" sz="1200" dirty="0">
              <a:latin typeface="Verdana" panose="020B0604030504040204" pitchFamily="34" charset="0"/>
              <a:ea typeface="Verdana" panose="020B0604030504040204" pitchFamily="34" charset="0"/>
            </a:endParaRPr>
          </a:p>
          <a:p>
            <a:pPr marL="0" indent="0">
              <a:buNone/>
            </a:pPr>
            <a:endParaRPr lang="fr-FR" dirty="0"/>
          </a:p>
          <a:p>
            <a:pPr marL="0" indent="0">
              <a:buNone/>
            </a:pPr>
            <a:endParaRPr lang="fr-FR" dirty="0"/>
          </a:p>
        </p:txBody>
      </p:sp>
      <p:pic>
        <p:nvPicPr>
          <p:cNvPr id="4" name="Image 3">
            <a:extLst>
              <a:ext uri="{FF2B5EF4-FFF2-40B4-BE49-F238E27FC236}">
                <a16:creationId xmlns:a16="http://schemas.microsoft.com/office/drawing/2014/main" id="{FB489E05-0B58-7034-9612-494193E2902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1707" y="32008"/>
            <a:ext cx="1960402" cy="924995"/>
          </a:xfrm>
          <a:prstGeom prst="rect">
            <a:avLst/>
          </a:prstGeom>
          <a:noFill/>
          <a:ln>
            <a:noFill/>
          </a:ln>
        </p:spPr>
      </p:pic>
    </p:spTree>
    <p:extLst>
      <p:ext uri="{BB962C8B-B14F-4D97-AF65-F5344CB8AC3E}">
        <p14:creationId xmlns:p14="http://schemas.microsoft.com/office/powerpoint/2010/main" val="408152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B3F204-19E0-B3F3-AA6F-6D5FB211D357}"/>
              </a:ext>
            </a:extLst>
          </p:cNvPr>
          <p:cNvSpPr>
            <a:spLocks noGrp="1"/>
          </p:cNvSpPr>
          <p:nvPr>
            <p:ph type="title"/>
          </p:nvPr>
        </p:nvSpPr>
        <p:spPr/>
        <p:txBody>
          <a:bodyPr/>
          <a:lstStyle/>
          <a:p>
            <a:pPr algn="ctr"/>
            <a:br>
              <a:rPr lang="fr-FR" dirty="0"/>
            </a:br>
            <a:endParaRPr lang="fr-FR" dirty="0"/>
          </a:p>
        </p:txBody>
      </p:sp>
      <p:pic>
        <p:nvPicPr>
          <p:cNvPr id="7" name="Picture 3">
            <a:extLst>
              <a:ext uri="{FF2B5EF4-FFF2-40B4-BE49-F238E27FC236}">
                <a16:creationId xmlns:a16="http://schemas.microsoft.com/office/drawing/2014/main" id="{C3C51293-4BD5-65F8-6304-850713D0C6A3}"/>
              </a:ext>
            </a:extLst>
          </p:cNvPr>
          <p:cNvPicPr>
            <a:picLocks noGrp="1" noChangeAspect="1"/>
          </p:cNvPicPr>
          <p:nvPr>
            <p:ph idx="1"/>
          </p:nvPr>
        </p:nvPicPr>
        <p:blipFill rotWithShape="1">
          <a:blip r:embed="rId2">
            <a:alphaModFix/>
          </a:blip>
          <a:stretch/>
        </p:blipFill>
        <p:spPr>
          <a:xfrm>
            <a:off x="2549528" y="2160588"/>
            <a:ext cx="4852981" cy="3881437"/>
          </a:xfrm>
          <a:prstGeom prst="rect">
            <a:avLst/>
          </a:prstGeom>
        </p:spPr>
      </p:pic>
      <p:sp>
        <p:nvSpPr>
          <p:cNvPr id="8" name="Ellipse 7">
            <a:extLst>
              <a:ext uri="{FF2B5EF4-FFF2-40B4-BE49-F238E27FC236}">
                <a16:creationId xmlns:a16="http://schemas.microsoft.com/office/drawing/2014/main" id="{7A047298-2B40-4ABC-C767-38104B1A1FCC}"/>
              </a:ext>
            </a:extLst>
          </p:cNvPr>
          <p:cNvSpPr/>
          <p:nvPr/>
        </p:nvSpPr>
        <p:spPr>
          <a:xfrm>
            <a:off x="1354822" y="922789"/>
            <a:ext cx="2794755" cy="26106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lumMod val="95000"/>
                  </a:schemeClr>
                </a:solidFill>
              </a:rPr>
              <a:t>HUMAIN </a:t>
            </a:r>
          </a:p>
        </p:txBody>
      </p:sp>
      <p:sp>
        <p:nvSpPr>
          <p:cNvPr id="9" name="Ellipse 8">
            <a:extLst>
              <a:ext uri="{FF2B5EF4-FFF2-40B4-BE49-F238E27FC236}">
                <a16:creationId xmlns:a16="http://schemas.microsoft.com/office/drawing/2014/main" id="{79223D99-CF25-600C-618B-42654B9B0D18}"/>
              </a:ext>
            </a:extLst>
          </p:cNvPr>
          <p:cNvSpPr/>
          <p:nvPr/>
        </p:nvSpPr>
        <p:spPr>
          <a:xfrm>
            <a:off x="5527098" y="491705"/>
            <a:ext cx="2366432" cy="234817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95000"/>
                  </a:schemeClr>
                </a:solidFill>
              </a:rPr>
              <a:t>RESPECT</a:t>
            </a:r>
          </a:p>
        </p:txBody>
      </p:sp>
      <p:sp>
        <p:nvSpPr>
          <p:cNvPr id="11" name="Ellipse 10">
            <a:extLst>
              <a:ext uri="{FF2B5EF4-FFF2-40B4-BE49-F238E27FC236}">
                <a16:creationId xmlns:a16="http://schemas.microsoft.com/office/drawing/2014/main" id="{96D32A99-96BB-8E41-6F1B-0776918A96A2}"/>
              </a:ext>
            </a:extLst>
          </p:cNvPr>
          <p:cNvSpPr/>
          <p:nvPr/>
        </p:nvSpPr>
        <p:spPr>
          <a:xfrm>
            <a:off x="2843002" y="2065545"/>
            <a:ext cx="3810677" cy="3244843"/>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a:solidFill>
                  <a:schemeClr val="bg1">
                    <a:lumMod val="95000"/>
                  </a:schemeClr>
                </a:solidFill>
              </a:rPr>
              <a:t>VALEURS</a:t>
            </a:r>
          </a:p>
        </p:txBody>
      </p:sp>
      <p:sp>
        <p:nvSpPr>
          <p:cNvPr id="12" name="Ellipse 11">
            <a:extLst>
              <a:ext uri="{FF2B5EF4-FFF2-40B4-BE49-F238E27FC236}">
                <a16:creationId xmlns:a16="http://schemas.microsoft.com/office/drawing/2014/main" id="{142F658E-9E87-6956-95D0-09A33A764C26}"/>
              </a:ext>
            </a:extLst>
          </p:cNvPr>
          <p:cNvSpPr/>
          <p:nvPr/>
        </p:nvSpPr>
        <p:spPr>
          <a:xfrm>
            <a:off x="1441653" y="3733453"/>
            <a:ext cx="2154025" cy="51137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C000"/>
                </a:solidFill>
              </a:rPr>
              <a:t>Formation</a:t>
            </a:r>
          </a:p>
        </p:txBody>
      </p:sp>
      <p:sp>
        <p:nvSpPr>
          <p:cNvPr id="16" name="Ellipse 15">
            <a:extLst>
              <a:ext uri="{FF2B5EF4-FFF2-40B4-BE49-F238E27FC236}">
                <a16:creationId xmlns:a16="http://schemas.microsoft.com/office/drawing/2014/main" id="{3046155B-7C02-0221-668F-75156126BE5E}"/>
              </a:ext>
            </a:extLst>
          </p:cNvPr>
          <p:cNvSpPr/>
          <p:nvPr/>
        </p:nvSpPr>
        <p:spPr>
          <a:xfrm>
            <a:off x="3631496" y="1009087"/>
            <a:ext cx="1829738" cy="52182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50000"/>
                  </a:schemeClr>
                </a:solidFill>
              </a:rPr>
              <a:t>Reconnaissance </a:t>
            </a:r>
          </a:p>
        </p:txBody>
      </p:sp>
      <p:sp>
        <p:nvSpPr>
          <p:cNvPr id="3" name="Ellipse 2">
            <a:extLst>
              <a:ext uri="{FF2B5EF4-FFF2-40B4-BE49-F238E27FC236}">
                <a16:creationId xmlns:a16="http://schemas.microsoft.com/office/drawing/2014/main" id="{61B891D4-3D1D-28ED-8D21-D86CDCDB0D2F}"/>
              </a:ext>
            </a:extLst>
          </p:cNvPr>
          <p:cNvSpPr/>
          <p:nvPr/>
        </p:nvSpPr>
        <p:spPr>
          <a:xfrm>
            <a:off x="7444264" y="3472540"/>
            <a:ext cx="1829738" cy="52182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50000"/>
                  </a:schemeClr>
                </a:solidFill>
              </a:rPr>
              <a:t>Bien-être</a:t>
            </a:r>
          </a:p>
        </p:txBody>
      </p:sp>
      <p:sp>
        <p:nvSpPr>
          <p:cNvPr id="4" name="Ellipse 3">
            <a:extLst>
              <a:ext uri="{FF2B5EF4-FFF2-40B4-BE49-F238E27FC236}">
                <a16:creationId xmlns:a16="http://schemas.microsoft.com/office/drawing/2014/main" id="{1E8998C6-3518-7275-B179-8DCF67CFC909}"/>
              </a:ext>
            </a:extLst>
          </p:cNvPr>
          <p:cNvSpPr/>
          <p:nvPr/>
        </p:nvSpPr>
        <p:spPr>
          <a:xfrm>
            <a:off x="7564652" y="4345659"/>
            <a:ext cx="1829738" cy="52182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50000"/>
                  </a:schemeClr>
                </a:solidFill>
              </a:rPr>
              <a:t>Diversité </a:t>
            </a:r>
          </a:p>
        </p:txBody>
      </p:sp>
      <p:sp>
        <p:nvSpPr>
          <p:cNvPr id="13" name="Ellipse 12">
            <a:extLst>
              <a:ext uri="{FF2B5EF4-FFF2-40B4-BE49-F238E27FC236}">
                <a16:creationId xmlns:a16="http://schemas.microsoft.com/office/drawing/2014/main" id="{28B973D2-14FE-CE9F-15EE-3A191E0DF451}"/>
              </a:ext>
            </a:extLst>
          </p:cNvPr>
          <p:cNvSpPr/>
          <p:nvPr/>
        </p:nvSpPr>
        <p:spPr>
          <a:xfrm>
            <a:off x="1530601" y="4612562"/>
            <a:ext cx="2154025" cy="51137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C000"/>
                </a:solidFill>
              </a:rPr>
              <a:t>Compétence</a:t>
            </a:r>
          </a:p>
        </p:txBody>
      </p:sp>
      <p:sp>
        <p:nvSpPr>
          <p:cNvPr id="22" name="Ellipse 21">
            <a:extLst>
              <a:ext uri="{FF2B5EF4-FFF2-40B4-BE49-F238E27FC236}">
                <a16:creationId xmlns:a16="http://schemas.microsoft.com/office/drawing/2014/main" id="{BCDF612D-2091-D344-287D-8E63FD8FEFB1}"/>
              </a:ext>
            </a:extLst>
          </p:cNvPr>
          <p:cNvSpPr/>
          <p:nvPr/>
        </p:nvSpPr>
        <p:spPr>
          <a:xfrm>
            <a:off x="2445470" y="5530649"/>
            <a:ext cx="2154025" cy="51137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C000"/>
                </a:solidFill>
              </a:rPr>
              <a:t>Performance</a:t>
            </a:r>
          </a:p>
        </p:txBody>
      </p:sp>
      <p:sp>
        <p:nvSpPr>
          <p:cNvPr id="23" name="Ellipse 22">
            <a:extLst>
              <a:ext uri="{FF2B5EF4-FFF2-40B4-BE49-F238E27FC236}">
                <a16:creationId xmlns:a16="http://schemas.microsoft.com/office/drawing/2014/main" id="{356301B1-9E2F-E16F-883E-EACE2BB46B4B}"/>
              </a:ext>
            </a:extLst>
          </p:cNvPr>
          <p:cNvSpPr/>
          <p:nvPr/>
        </p:nvSpPr>
        <p:spPr>
          <a:xfrm>
            <a:off x="7402509" y="2584195"/>
            <a:ext cx="2154025" cy="51137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C000"/>
                </a:solidFill>
              </a:rPr>
              <a:t>Sécurité </a:t>
            </a:r>
          </a:p>
        </p:txBody>
      </p:sp>
      <p:sp>
        <p:nvSpPr>
          <p:cNvPr id="24" name="Ellipse 23">
            <a:extLst>
              <a:ext uri="{FF2B5EF4-FFF2-40B4-BE49-F238E27FC236}">
                <a16:creationId xmlns:a16="http://schemas.microsoft.com/office/drawing/2014/main" id="{42220F12-D57D-CA6A-C85A-E1FC4CDFCA73}"/>
              </a:ext>
            </a:extLst>
          </p:cNvPr>
          <p:cNvSpPr/>
          <p:nvPr/>
        </p:nvSpPr>
        <p:spPr>
          <a:xfrm>
            <a:off x="5247670" y="360484"/>
            <a:ext cx="2794755" cy="26106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lumMod val="95000"/>
                  </a:schemeClr>
                </a:solidFill>
              </a:rPr>
              <a:t>RESPECT </a:t>
            </a:r>
          </a:p>
        </p:txBody>
      </p:sp>
      <p:sp>
        <p:nvSpPr>
          <p:cNvPr id="25" name="Ellipse 24">
            <a:extLst>
              <a:ext uri="{FF2B5EF4-FFF2-40B4-BE49-F238E27FC236}">
                <a16:creationId xmlns:a16="http://schemas.microsoft.com/office/drawing/2014/main" id="{D943925C-465B-BD96-3293-74467A6445A7}"/>
              </a:ext>
            </a:extLst>
          </p:cNvPr>
          <p:cNvSpPr/>
          <p:nvPr/>
        </p:nvSpPr>
        <p:spPr>
          <a:xfrm>
            <a:off x="4599495" y="4082638"/>
            <a:ext cx="2794755" cy="26106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lumMod val="95000"/>
                  </a:schemeClr>
                </a:solidFill>
              </a:rPr>
              <a:t>QUALITE</a:t>
            </a:r>
          </a:p>
        </p:txBody>
      </p:sp>
      <p:pic>
        <p:nvPicPr>
          <p:cNvPr id="26" name="Image 25">
            <a:extLst>
              <a:ext uri="{FF2B5EF4-FFF2-40B4-BE49-F238E27FC236}">
                <a16:creationId xmlns:a16="http://schemas.microsoft.com/office/drawing/2014/main" id="{C36ABCFF-050B-F0E7-A093-CF3B485FA6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261" y="-36764"/>
            <a:ext cx="1960402" cy="924995"/>
          </a:xfrm>
          <a:prstGeom prst="rect">
            <a:avLst/>
          </a:prstGeom>
          <a:noFill/>
          <a:ln>
            <a:noFill/>
          </a:ln>
        </p:spPr>
      </p:pic>
    </p:spTree>
    <p:extLst>
      <p:ext uri="{BB962C8B-B14F-4D97-AF65-F5344CB8AC3E}">
        <p14:creationId xmlns:p14="http://schemas.microsoft.com/office/powerpoint/2010/main" val="301142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377A19-2CBA-1649-8647-F65856C6BAAF}"/>
              </a:ext>
            </a:extLst>
          </p:cNvPr>
          <p:cNvSpPr>
            <a:spLocks noGrp="1"/>
          </p:cNvSpPr>
          <p:nvPr>
            <p:ph type="title"/>
          </p:nvPr>
        </p:nvSpPr>
        <p:spPr/>
        <p:txBody>
          <a:bodyPr>
            <a:normAutofit fontScale="90000"/>
          </a:bodyPr>
          <a:lstStyle/>
          <a:p>
            <a:pPr algn="ctr"/>
            <a:br>
              <a:rPr lang="fr-FR" dirty="0"/>
            </a:br>
            <a:r>
              <a:rPr lang="fr-FR" sz="3100" b="1" dirty="0">
                <a:solidFill>
                  <a:srgbClr val="0070C0"/>
                </a:solidFill>
                <a:latin typeface="Verdana" panose="020B0604030504040204" pitchFamily="34" charset="0"/>
                <a:ea typeface="Verdana" panose="020B0604030504040204" pitchFamily="34" charset="0"/>
              </a:rPr>
              <a:t>NOS ENGAGEMENTS</a:t>
            </a:r>
            <a:br>
              <a:rPr lang="fr-FR" dirty="0"/>
            </a:br>
            <a:endParaRPr lang="fr-FR" dirty="0"/>
          </a:p>
        </p:txBody>
      </p:sp>
      <p:sp>
        <p:nvSpPr>
          <p:cNvPr id="3" name="Espace réservé du contenu 2">
            <a:extLst>
              <a:ext uri="{FF2B5EF4-FFF2-40B4-BE49-F238E27FC236}">
                <a16:creationId xmlns:a16="http://schemas.microsoft.com/office/drawing/2014/main" id="{B9B65145-9204-0535-7AA2-AEBFA90F4A41}"/>
              </a:ext>
            </a:extLst>
          </p:cNvPr>
          <p:cNvSpPr>
            <a:spLocks noGrp="1"/>
          </p:cNvSpPr>
          <p:nvPr>
            <p:ph idx="1"/>
          </p:nvPr>
        </p:nvSpPr>
        <p:spPr>
          <a:xfrm>
            <a:off x="1443405" y="2027362"/>
            <a:ext cx="9062917" cy="4618132"/>
          </a:xfrm>
        </p:spPr>
        <p:txBody>
          <a:bodyPr>
            <a:normAutofit/>
          </a:bodyPr>
          <a:lstStyle/>
          <a:p>
            <a:pPr marL="0" indent="0">
              <a:buNone/>
            </a:pPr>
            <a:endParaRPr lang="fr-FR" sz="1200" b="1" dirty="0">
              <a:latin typeface="Verdana" panose="020B0604030504040204" pitchFamily="34" charset="0"/>
              <a:ea typeface="Verdana" panose="020B0604030504040204" pitchFamily="34" charset="0"/>
            </a:endParaRPr>
          </a:p>
          <a:p>
            <a:pPr marL="0" indent="0">
              <a:buNone/>
            </a:pPr>
            <a:r>
              <a:rPr lang="fr-FR" sz="1200" b="1" dirty="0">
                <a:latin typeface="Verdana" panose="020B0604030504040204" pitchFamily="34" charset="0"/>
                <a:ea typeface="Verdana" panose="020B0604030504040204" pitchFamily="34" charset="0"/>
              </a:rPr>
              <a:t>Notre politique Ressources Humaines est basée sur trois engagements : </a:t>
            </a:r>
          </a:p>
          <a:p>
            <a:pPr marL="0" indent="0">
              <a:buNone/>
            </a:pPr>
            <a:r>
              <a:rPr lang="fr-FR" sz="1200" dirty="0">
                <a:latin typeface="Verdana" panose="020B0604030504040204" pitchFamily="34" charset="0"/>
                <a:ea typeface="Verdana" panose="020B0604030504040204" pitchFamily="34" charset="0"/>
              </a:rPr>
              <a:t> </a:t>
            </a:r>
          </a:p>
          <a:p>
            <a:r>
              <a:rPr lang="fr-FR" sz="1200" dirty="0">
                <a:latin typeface="Verdana" panose="020B0604030504040204" pitchFamily="34" charset="0"/>
                <a:ea typeface="Verdana" panose="020B0604030504040204" pitchFamily="34" charset="0"/>
              </a:rPr>
              <a:t>Garantir à nos collaborateurs des conditions de travail assurant leur sécurité et leur bien-être </a:t>
            </a:r>
          </a:p>
          <a:p>
            <a:pPr marL="0" indent="0">
              <a:buNone/>
            </a:pPr>
            <a:endParaRPr lang="fr-FR" sz="1200" dirty="0">
              <a:latin typeface="Verdana" panose="020B0604030504040204" pitchFamily="34" charset="0"/>
              <a:ea typeface="Verdana" panose="020B0604030504040204" pitchFamily="34" charset="0"/>
            </a:endParaRPr>
          </a:p>
          <a:p>
            <a:r>
              <a:rPr lang="fr-FR" sz="1200" dirty="0">
                <a:latin typeface="Verdana" panose="020B0604030504040204" pitchFamily="34" charset="0"/>
                <a:ea typeface="Verdana" panose="020B0604030504040204" pitchFamily="34" charset="0"/>
              </a:rPr>
              <a:t>Accompagner la carrière de nos collaborateurs </a:t>
            </a:r>
          </a:p>
          <a:p>
            <a:pPr marL="0" indent="0">
              <a:buNone/>
            </a:pPr>
            <a:endParaRPr lang="fr-FR" sz="1200" dirty="0">
              <a:latin typeface="Verdana" panose="020B0604030504040204" pitchFamily="34" charset="0"/>
              <a:ea typeface="Verdana" panose="020B0604030504040204" pitchFamily="34" charset="0"/>
            </a:endParaRPr>
          </a:p>
          <a:p>
            <a:r>
              <a:rPr lang="fr-FR" sz="1200" dirty="0">
                <a:latin typeface="Verdana" panose="020B0604030504040204" pitchFamily="34" charset="0"/>
                <a:ea typeface="Verdana" panose="020B0604030504040204" pitchFamily="34" charset="0"/>
              </a:rPr>
              <a:t>Favoriser la diversité, le dialogue social et l’inclusion au sein de nos équipes</a:t>
            </a:r>
          </a:p>
          <a:p>
            <a:endParaRPr lang="fr-FR" dirty="0"/>
          </a:p>
        </p:txBody>
      </p:sp>
      <p:pic>
        <p:nvPicPr>
          <p:cNvPr id="4" name="Espace réservé du contenu 3" descr="Une image contenant texte">
            <a:extLst>
              <a:ext uri="{FF2B5EF4-FFF2-40B4-BE49-F238E27FC236}">
                <a16:creationId xmlns:a16="http://schemas.microsoft.com/office/drawing/2014/main" id="{619F93EA-5EE5-80B0-0B3F-AD357F05181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35650" y="4866361"/>
            <a:ext cx="2095838" cy="1382039"/>
          </a:xfrm>
          <a:prstGeom prst="rect">
            <a:avLst/>
          </a:prstGeom>
          <a:noFill/>
          <a:ln>
            <a:noFill/>
          </a:ln>
        </p:spPr>
      </p:pic>
      <p:pic>
        <p:nvPicPr>
          <p:cNvPr id="5" name="Image 4">
            <a:extLst>
              <a:ext uri="{FF2B5EF4-FFF2-40B4-BE49-F238E27FC236}">
                <a16:creationId xmlns:a16="http://schemas.microsoft.com/office/drawing/2014/main" id="{A549FEA8-916A-BE5B-7776-66A55874134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2346" y="50140"/>
            <a:ext cx="1960402" cy="924995"/>
          </a:xfrm>
          <a:prstGeom prst="rect">
            <a:avLst/>
          </a:prstGeom>
          <a:noFill/>
          <a:ln>
            <a:noFill/>
          </a:ln>
        </p:spPr>
      </p:pic>
    </p:spTree>
    <p:extLst>
      <p:ext uri="{BB962C8B-B14F-4D97-AF65-F5344CB8AC3E}">
        <p14:creationId xmlns:p14="http://schemas.microsoft.com/office/powerpoint/2010/main" val="2362828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42B068-203A-987B-A1BC-101085F4B3E2}"/>
              </a:ext>
            </a:extLst>
          </p:cNvPr>
          <p:cNvSpPr>
            <a:spLocks noGrp="1"/>
          </p:cNvSpPr>
          <p:nvPr>
            <p:ph type="title"/>
          </p:nvPr>
        </p:nvSpPr>
        <p:spPr/>
        <p:txBody>
          <a:bodyPr>
            <a:normAutofit fontScale="90000"/>
          </a:bodyPr>
          <a:lstStyle/>
          <a:p>
            <a:pPr algn="ctr"/>
            <a:r>
              <a:rPr lang="fr-FR" sz="3100" u="sng" dirty="0"/>
              <a:t> </a:t>
            </a:r>
            <a:br>
              <a:rPr lang="fr-FR" sz="3100" u="sng" dirty="0"/>
            </a:br>
            <a:r>
              <a:rPr lang="fr-FR" sz="2200" b="1" u="sng" dirty="0">
                <a:solidFill>
                  <a:srgbClr val="0070C0"/>
                </a:solidFill>
                <a:ea typeface="Verdana" panose="020B0604030504040204" pitchFamily="34" charset="0"/>
              </a:rPr>
              <a:t>Garantir à nos collaborateurs des conditions de travail assurant leur sécurité et leur bien-être </a:t>
            </a:r>
            <a:br>
              <a:rPr lang="fr-FR" sz="2200" dirty="0"/>
            </a:br>
            <a:endParaRPr lang="fr-FR" sz="2200" dirty="0"/>
          </a:p>
        </p:txBody>
      </p:sp>
      <p:sp>
        <p:nvSpPr>
          <p:cNvPr id="3" name="Espace réservé du contenu 2">
            <a:extLst>
              <a:ext uri="{FF2B5EF4-FFF2-40B4-BE49-F238E27FC236}">
                <a16:creationId xmlns:a16="http://schemas.microsoft.com/office/drawing/2014/main" id="{98B74E72-1D8A-6601-C94F-3E24DD77B49A}"/>
              </a:ext>
            </a:extLst>
          </p:cNvPr>
          <p:cNvSpPr>
            <a:spLocks noGrp="1"/>
          </p:cNvSpPr>
          <p:nvPr>
            <p:ph idx="1"/>
          </p:nvPr>
        </p:nvSpPr>
        <p:spPr>
          <a:xfrm>
            <a:off x="618018" y="2187624"/>
            <a:ext cx="10199000" cy="4247391"/>
          </a:xfrm>
        </p:spPr>
        <p:txBody>
          <a:bodyPr numCol="2">
            <a:normAutofit lnSpcReduction="10000"/>
          </a:bodyPr>
          <a:lstStyle/>
          <a:p>
            <a:pPr marL="0" marR="768985" indent="0" algn="just">
              <a:lnSpc>
                <a:spcPct val="103000"/>
              </a:lnSpc>
              <a:buNone/>
            </a:pPr>
            <a:endParaRPr lang="fr-FR" sz="1500" dirty="0">
              <a:effectLst/>
              <a:latin typeface="Verdana" panose="020B0604030504040204" pitchFamily="34" charset="0"/>
              <a:ea typeface="Lucida Sans" panose="020B0602030504020204" pitchFamily="34" charset="0"/>
              <a:cs typeface="Lucida Sans" panose="020B0602030504020204" pitchFamily="34" charset="0"/>
            </a:endParaRPr>
          </a:p>
          <a:p>
            <a:pPr marL="0" marR="768985" indent="0" algn="just">
              <a:lnSpc>
                <a:spcPct val="103000"/>
              </a:lnSpc>
              <a:buNone/>
            </a:pPr>
            <a:endParaRPr lang="fr-FR" sz="1200" dirty="0">
              <a:effectLst/>
              <a:latin typeface="Verdana" panose="020B0604030504040204" pitchFamily="34" charset="0"/>
              <a:ea typeface="Lucida Sans" panose="020B0602030504020204" pitchFamily="34" charset="0"/>
              <a:cs typeface="Lucida Sans" panose="020B0602030504020204" pitchFamily="34" charset="0"/>
            </a:endParaRPr>
          </a:p>
          <a:p>
            <a:pPr marL="0" marR="768985" indent="0" algn="just">
              <a:lnSpc>
                <a:spcPct val="103000"/>
              </a:lnSpc>
              <a:buNone/>
            </a:pPr>
            <a:endParaRPr lang="fr-FR" sz="1200" dirty="0">
              <a:effectLst/>
              <a:latin typeface="Verdana" panose="020B0604030504040204" pitchFamily="34" charset="0"/>
              <a:ea typeface="Lucida Sans" panose="020B0602030504020204" pitchFamily="34" charset="0"/>
              <a:cs typeface="Lucida Sans" panose="020B0602030504020204" pitchFamily="34" charset="0"/>
            </a:endParaRPr>
          </a:p>
          <a:p>
            <a:pPr marL="0" marR="768985" indent="0" algn="just">
              <a:lnSpc>
                <a:spcPct val="103000"/>
              </a:lnSpc>
              <a:buNone/>
            </a:pPr>
            <a:r>
              <a:rPr lang="fr-FR" sz="1200" dirty="0">
                <a:effectLst/>
                <a:latin typeface="Verdana" panose="020B0604030504040204" pitchFamily="34" charset="0"/>
                <a:ea typeface="Lucida Sans" panose="020B0602030504020204" pitchFamily="34" charset="0"/>
                <a:cs typeface="Lucida Sans" panose="020B0602030504020204" pitchFamily="34" charset="0"/>
              </a:rPr>
              <a:t>THELIA</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a</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la</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responsabilité</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de</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s’assurer</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de</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la</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sécurité</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et</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de</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la</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santé</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de</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ses</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salariés</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sur</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l’ensemble</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de</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ses</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sites</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et</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d’offrir</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un</a:t>
            </a:r>
            <a:r>
              <a:rPr lang="fr-FR" sz="1200" spc="-15" dirty="0">
                <a:effectLst/>
                <a:latin typeface="Verdana" panose="020B0604030504040204" pitchFamily="34" charset="0"/>
                <a:ea typeface="Lucida Sans" panose="020B0602030504020204" pitchFamily="34" charset="0"/>
                <a:cs typeface="Lucida Sans" panose="020B0602030504020204" pitchFamily="34" charset="0"/>
              </a:rPr>
              <a:t> </a:t>
            </a:r>
            <a:r>
              <a:rPr lang="fr-FR" sz="1200" dirty="0">
                <a:effectLst/>
                <a:latin typeface="Verdana" panose="020B0604030504040204" pitchFamily="34" charset="0"/>
                <a:ea typeface="Lucida Sans" panose="020B0602030504020204" pitchFamily="34" charset="0"/>
                <a:cs typeface="Lucida Sans" panose="020B0602030504020204" pitchFamily="34" charset="0"/>
              </a:rPr>
              <a:t>environnement de travail sûr, sain et serein, propice à un engagement durable et respectueux d’un bon équilibre de vie des salariés. La priorité de l’Entreprise est de garantir la sécurité de l’ensemble de ses salariés, </a:t>
            </a:r>
            <a:r>
              <a:rPr lang="fr-FR" sz="1200" dirty="0">
                <a:latin typeface="Verdana" panose="020B0604030504040204" pitchFamily="34" charset="0"/>
                <a:ea typeface="Lucida Sans" panose="020B0602030504020204" pitchFamily="34" charset="0"/>
                <a:cs typeface="Lucida Sans" panose="020B0602030504020204" pitchFamily="34" charset="0"/>
              </a:rPr>
              <a:t>tant sur le terrain que dans les services administratifs</a:t>
            </a:r>
          </a:p>
          <a:p>
            <a:pPr marL="0" marR="768985" indent="0" algn="just">
              <a:lnSpc>
                <a:spcPct val="103000"/>
              </a:lnSpc>
              <a:buNone/>
            </a:pPr>
            <a:endParaRPr lang="fr-FR" sz="1200" dirty="0">
              <a:effectLst/>
              <a:latin typeface="Lucida Sans" panose="020B0602030504020204" pitchFamily="34" charset="0"/>
              <a:ea typeface="Lucida Sans" panose="020B0602030504020204" pitchFamily="34" charset="0"/>
              <a:cs typeface="Lucida Sans" panose="020B0602030504020204" pitchFamily="34" charset="0"/>
            </a:endParaRPr>
          </a:p>
          <a:p>
            <a:pPr marL="0" indent="0" algn="just">
              <a:spcBef>
                <a:spcPts val="465"/>
              </a:spcBef>
              <a:buNone/>
            </a:pPr>
            <a:endParaRPr lang="fr-FR" sz="1200" b="1" kern="0" dirty="0">
              <a:latin typeface="Verdana" panose="020B0604030504040204" pitchFamily="34" charset="0"/>
              <a:ea typeface="Lucida Sans" panose="020B0602030504020204" pitchFamily="34" charset="0"/>
              <a:cs typeface="Lucida Sans" panose="020B0602030504020204" pitchFamily="34" charset="0"/>
            </a:endParaRPr>
          </a:p>
          <a:p>
            <a:pPr marL="0" indent="0" algn="just">
              <a:spcBef>
                <a:spcPts val="465"/>
              </a:spcBef>
              <a:buNone/>
            </a:pPr>
            <a:endParaRPr lang="fr-FR" sz="1200" b="1" kern="0" dirty="0">
              <a:latin typeface="Verdana" panose="020B0604030504040204" pitchFamily="34" charset="0"/>
              <a:ea typeface="Lucida Sans" panose="020B0602030504020204" pitchFamily="34" charset="0"/>
              <a:cs typeface="Lucida Sans" panose="020B0602030504020204" pitchFamily="34" charset="0"/>
            </a:endParaRPr>
          </a:p>
          <a:p>
            <a:pPr marL="0" indent="0" algn="just">
              <a:spcBef>
                <a:spcPts val="465"/>
              </a:spcBef>
              <a:buNone/>
            </a:pPr>
            <a:endParaRPr lang="fr-FR" sz="1200" b="1" kern="0" dirty="0">
              <a:latin typeface="Verdana" panose="020B0604030504040204" pitchFamily="34" charset="0"/>
              <a:ea typeface="Lucida Sans" panose="020B0602030504020204" pitchFamily="34" charset="0"/>
              <a:cs typeface="Lucida Sans" panose="020B0602030504020204" pitchFamily="34" charset="0"/>
            </a:endParaRPr>
          </a:p>
          <a:p>
            <a:pPr marL="0" indent="0" algn="just">
              <a:spcBef>
                <a:spcPts val="465"/>
              </a:spcBef>
              <a:buNone/>
            </a:pPr>
            <a:endParaRPr lang="fr-FR" sz="1200" b="1" kern="0" dirty="0">
              <a:latin typeface="Verdana" panose="020B0604030504040204" pitchFamily="34" charset="0"/>
              <a:ea typeface="Lucida Sans" panose="020B0602030504020204" pitchFamily="34" charset="0"/>
              <a:cs typeface="Lucida Sans" panose="020B0602030504020204" pitchFamily="34" charset="0"/>
            </a:endParaRPr>
          </a:p>
          <a:p>
            <a:pPr marL="0" indent="0" algn="just">
              <a:spcBef>
                <a:spcPts val="465"/>
              </a:spcBef>
              <a:buNone/>
            </a:pPr>
            <a:endParaRPr lang="fr-FR" sz="1200" b="1" kern="0" dirty="0">
              <a:latin typeface="Verdana" panose="020B0604030504040204" pitchFamily="34" charset="0"/>
              <a:ea typeface="Lucida Sans" panose="020B0602030504020204" pitchFamily="34" charset="0"/>
              <a:cs typeface="Lucida Sans" panose="020B0602030504020204" pitchFamily="34" charset="0"/>
            </a:endParaRPr>
          </a:p>
          <a:p>
            <a:pPr marL="0" indent="0" algn="just">
              <a:spcBef>
                <a:spcPts val="465"/>
              </a:spcBef>
              <a:buNone/>
            </a:pPr>
            <a:endParaRPr lang="fr-FR" sz="1200" b="1" kern="0" dirty="0">
              <a:latin typeface="Verdana" panose="020B0604030504040204" pitchFamily="34" charset="0"/>
              <a:ea typeface="Lucida Sans" panose="020B0602030504020204" pitchFamily="34" charset="0"/>
              <a:cs typeface="Lucida Sans" panose="020B0602030504020204" pitchFamily="34" charset="0"/>
            </a:endParaRPr>
          </a:p>
          <a:p>
            <a:pPr marL="0" indent="0" algn="just">
              <a:spcBef>
                <a:spcPts val="465"/>
              </a:spcBef>
              <a:buNone/>
            </a:pPr>
            <a:endParaRPr lang="fr-FR" sz="1200" b="1" kern="0" dirty="0">
              <a:latin typeface="Verdana" panose="020B0604030504040204" pitchFamily="34" charset="0"/>
              <a:ea typeface="Lucida Sans" panose="020B0602030504020204" pitchFamily="34" charset="0"/>
              <a:cs typeface="Lucida Sans" panose="020B0602030504020204" pitchFamily="34" charset="0"/>
            </a:endParaRPr>
          </a:p>
          <a:p>
            <a:pPr marL="0" indent="0" algn="just">
              <a:spcBef>
                <a:spcPts val="465"/>
              </a:spcBef>
              <a:buNone/>
            </a:pPr>
            <a:r>
              <a:rPr lang="fr-FR" sz="1200" b="1" kern="0" dirty="0">
                <a:latin typeface="Verdana" panose="020B0604030504040204" pitchFamily="34" charset="0"/>
                <a:ea typeface="Lucida Sans" panose="020B0602030504020204" pitchFamily="34" charset="0"/>
                <a:cs typeface="Lucida Sans" panose="020B0602030504020204" pitchFamily="34" charset="0"/>
              </a:rPr>
              <a:t>THELIA s’engage à :</a:t>
            </a:r>
          </a:p>
          <a:p>
            <a:pPr marL="63500" algn="just">
              <a:spcBef>
                <a:spcPts val="465"/>
              </a:spcBef>
            </a:pPr>
            <a:r>
              <a:rPr lang="fr-FR" sz="1200" kern="0" dirty="0">
                <a:effectLst/>
                <a:latin typeface="Verdana" panose="020B0604030504040204" pitchFamily="34" charset="0"/>
                <a:ea typeface="Verdana" panose="020B0604030504040204" pitchFamily="34" charset="0"/>
                <a:cs typeface="Lucida Sans" panose="020B0602030504020204" pitchFamily="34" charset="0"/>
              </a:rPr>
              <a:t>Former chaque collaborateur à la sécurité au moins une demi-journée par an</a:t>
            </a:r>
          </a:p>
          <a:p>
            <a:pPr marL="63500" algn="just">
              <a:spcBef>
                <a:spcPts val="465"/>
              </a:spcBef>
            </a:pPr>
            <a:r>
              <a:rPr lang="fr-FR" sz="1200" kern="0" dirty="0">
                <a:latin typeface="Verdana" panose="020B0604030504040204" pitchFamily="34" charset="0"/>
                <a:ea typeface="Verdana" panose="020B0604030504040204" pitchFamily="34" charset="0"/>
                <a:cs typeface="Lucida Sans" panose="020B0602030504020204" pitchFamily="34" charset="0"/>
              </a:rPr>
              <a:t>Programmer les réunions de travail uniquement entre 9h et 17h </a:t>
            </a:r>
            <a:endParaRPr lang="fr-FR" sz="1200" kern="0" dirty="0">
              <a:effectLst/>
              <a:latin typeface="Verdana" panose="020B0604030504040204" pitchFamily="34" charset="0"/>
              <a:ea typeface="Verdana" panose="020B0604030504040204" pitchFamily="34" charset="0"/>
              <a:cs typeface="Lucida Sans" panose="020B0602030504020204" pitchFamily="34" charset="0"/>
            </a:endParaRPr>
          </a:p>
          <a:p>
            <a:pPr marL="63500" algn="just">
              <a:spcBef>
                <a:spcPts val="465"/>
              </a:spcBef>
            </a:pPr>
            <a:r>
              <a:rPr lang="fr-FR" sz="1200" kern="0" dirty="0">
                <a:effectLst/>
                <a:latin typeface="Verdana" panose="020B0604030504040204" pitchFamily="34" charset="0"/>
                <a:ea typeface="Verdana" panose="020B0604030504040204" pitchFamily="34" charset="0"/>
                <a:cs typeface="Lucida Sans" panose="020B0602030504020204" pitchFamily="34" charset="0"/>
              </a:rPr>
              <a:t>Mettre à la disposition de nos collaborateurs les moyens matériels requis pour assurer leur sécurité sur chantier : EPI, remise livret sécurité, formations (travail en hauteur, engins de manutention, de levage)</a:t>
            </a:r>
          </a:p>
          <a:p>
            <a:pPr marL="63500" algn="just">
              <a:spcBef>
                <a:spcPts val="465"/>
              </a:spcBef>
            </a:pPr>
            <a:r>
              <a:rPr lang="fr-FR" sz="1200" kern="0" dirty="0">
                <a:effectLst/>
                <a:latin typeface="Verdana" panose="020B0604030504040204" pitchFamily="34" charset="0"/>
                <a:ea typeface="Verdana" panose="020B0604030504040204" pitchFamily="34" charset="0"/>
                <a:cs typeface="Lucida Sans" panose="020B0602030504020204" pitchFamily="34" charset="0"/>
              </a:rPr>
              <a:t>S’assurer de l’ergonomie des postes de travail, et mettre en place mesures visant à diminuer le stress auditif (installation de panneaux d’isolation phonique dans les bureaux), diminution du stres</a:t>
            </a:r>
            <a:r>
              <a:rPr lang="fr-FR" sz="1200" kern="0" dirty="0">
                <a:latin typeface="Verdana" panose="020B0604030504040204" pitchFamily="34" charset="0"/>
                <a:ea typeface="Verdana" panose="020B0604030504040204" pitchFamily="34" charset="0"/>
                <a:cs typeface="Lucida Sans" panose="020B0602030504020204" pitchFamily="34" charset="0"/>
              </a:rPr>
              <a:t>s visuel (Eclairage naturel, fenêtres à hauteur de vue) </a:t>
            </a:r>
            <a:r>
              <a:rPr lang="fr-FR" sz="1200" kern="0" dirty="0">
                <a:effectLst/>
                <a:latin typeface="Verdana" panose="020B0604030504040204" pitchFamily="34" charset="0"/>
                <a:ea typeface="Verdana" panose="020B0604030504040204" pitchFamily="34" charset="0"/>
                <a:cs typeface="Lucida Sans" panose="020B0602030504020204" pitchFamily="34" charset="0"/>
              </a:rPr>
              <a:t> </a:t>
            </a:r>
          </a:p>
          <a:p>
            <a:pPr marL="63500" algn="just">
              <a:spcBef>
                <a:spcPts val="465"/>
              </a:spcBef>
            </a:pPr>
            <a:r>
              <a:rPr lang="fr-FR" sz="1200" kern="0" dirty="0">
                <a:effectLst/>
                <a:latin typeface="Verdana" panose="020B0604030504040204" pitchFamily="34" charset="0"/>
                <a:ea typeface="Verdana" panose="020B0604030504040204" pitchFamily="34" charset="0"/>
                <a:cs typeface="Lucida Sans" panose="020B0602030504020204" pitchFamily="34" charset="0"/>
              </a:rPr>
              <a:t>Assurer une  mise  à jour régulière du Document Unique d’Evaluation des Risques Professionnels</a:t>
            </a:r>
          </a:p>
          <a:p>
            <a:pPr marL="63500" algn="just">
              <a:spcBef>
                <a:spcPts val="465"/>
              </a:spcBef>
            </a:pPr>
            <a:r>
              <a:rPr lang="fr-FR" sz="1200" kern="0" dirty="0">
                <a:effectLst/>
                <a:latin typeface="Verdana" panose="020B0604030504040204" pitchFamily="34" charset="0"/>
                <a:ea typeface="Verdana" panose="020B0604030504040204" pitchFamily="34" charset="0"/>
                <a:cs typeface="Lucida Sans" panose="020B0602030504020204" pitchFamily="34" charset="0"/>
              </a:rPr>
              <a:t>Assurer un suivi des taux de fréquence d'accidents du travail, taux d’absentéisme</a:t>
            </a:r>
            <a:r>
              <a:rPr lang="fr-FR" sz="1200" kern="0" dirty="0">
                <a:latin typeface="Verdana" panose="020B0604030504040204" pitchFamily="34" charset="0"/>
                <a:ea typeface="Verdana" panose="020B0604030504040204" pitchFamily="34" charset="0"/>
                <a:cs typeface="Lucida Sans" panose="020B0602030504020204" pitchFamily="34" charset="0"/>
              </a:rPr>
              <a:t>, </a:t>
            </a:r>
            <a:r>
              <a:rPr lang="fr-FR" sz="1200" kern="0" dirty="0">
                <a:effectLst/>
                <a:latin typeface="Verdana" panose="020B0604030504040204" pitchFamily="34" charset="0"/>
                <a:ea typeface="Verdana" panose="020B0604030504040204" pitchFamily="34" charset="0"/>
                <a:cs typeface="Lucida Sans" panose="020B0602030504020204" pitchFamily="34" charset="0"/>
              </a:rPr>
              <a:t>taux de turn</a:t>
            </a:r>
            <a:r>
              <a:rPr lang="fr-FR" sz="1200" kern="0" dirty="0">
                <a:latin typeface="Verdana" panose="020B0604030504040204" pitchFamily="34" charset="0"/>
                <a:ea typeface="Verdana" panose="020B0604030504040204" pitchFamily="34" charset="0"/>
                <a:cs typeface="Lucida Sans" panose="020B0602030504020204" pitchFamily="34" charset="0"/>
              </a:rPr>
              <a:t>-over et mettre en place des campagnes de sensibilisation et mesures préventives si besoin </a:t>
            </a:r>
            <a:endParaRPr lang="fr-FR" sz="1200" kern="0" dirty="0">
              <a:effectLst/>
              <a:latin typeface="Verdana" panose="020B0604030504040204" pitchFamily="34" charset="0"/>
              <a:ea typeface="Verdana" panose="020B0604030504040204" pitchFamily="34" charset="0"/>
              <a:cs typeface="Lucida Sans" panose="020B0602030504020204" pitchFamily="34" charset="0"/>
            </a:endParaRPr>
          </a:p>
          <a:p>
            <a:endParaRPr lang="fr-FR" dirty="0"/>
          </a:p>
        </p:txBody>
      </p:sp>
      <p:pic>
        <p:nvPicPr>
          <p:cNvPr id="4" name="Image 3">
            <a:extLst>
              <a:ext uri="{FF2B5EF4-FFF2-40B4-BE49-F238E27FC236}">
                <a16:creationId xmlns:a16="http://schemas.microsoft.com/office/drawing/2014/main" id="{E66D4BA4-F7B0-1B69-223B-86C86322F3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67" y="-39513"/>
            <a:ext cx="1960402" cy="924995"/>
          </a:xfrm>
          <a:prstGeom prst="rect">
            <a:avLst/>
          </a:prstGeom>
          <a:noFill/>
          <a:ln>
            <a:noFill/>
          </a:ln>
        </p:spPr>
      </p:pic>
    </p:spTree>
    <p:extLst>
      <p:ext uri="{BB962C8B-B14F-4D97-AF65-F5344CB8AC3E}">
        <p14:creationId xmlns:p14="http://schemas.microsoft.com/office/powerpoint/2010/main" val="4052235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736A49-13A5-AA06-BB48-22343D23E988}"/>
              </a:ext>
            </a:extLst>
          </p:cNvPr>
          <p:cNvSpPr>
            <a:spLocks noGrp="1"/>
          </p:cNvSpPr>
          <p:nvPr>
            <p:ph type="title"/>
          </p:nvPr>
        </p:nvSpPr>
        <p:spPr>
          <a:xfrm>
            <a:off x="2329966" y="609600"/>
            <a:ext cx="8596668" cy="610998"/>
          </a:xfrm>
        </p:spPr>
        <p:txBody>
          <a:bodyPr>
            <a:normAutofit fontScale="90000"/>
          </a:bodyPr>
          <a:lstStyle/>
          <a:p>
            <a:pPr algn="ctr"/>
            <a:r>
              <a:rPr lang="fr-FR" sz="2200" b="1" u="sng" dirty="0">
                <a:solidFill>
                  <a:srgbClr val="0070C0"/>
                </a:solidFill>
              </a:rPr>
              <a:t>Accompagner la carrière de nos collaborateurs </a:t>
            </a:r>
            <a:br>
              <a:rPr lang="fr-FR" dirty="0"/>
            </a:br>
            <a:endParaRPr lang="fr-FR" dirty="0"/>
          </a:p>
        </p:txBody>
      </p:sp>
      <p:sp>
        <p:nvSpPr>
          <p:cNvPr id="3" name="Espace réservé du contenu 2">
            <a:extLst>
              <a:ext uri="{FF2B5EF4-FFF2-40B4-BE49-F238E27FC236}">
                <a16:creationId xmlns:a16="http://schemas.microsoft.com/office/drawing/2014/main" id="{8C68D9B5-C271-E648-C6C4-CA8502471517}"/>
              </a:ext>
            </a:extLst>
          </p:cNvPr>
          <p:cNvSpPr>
            <a:spLocks noGrp="1"/>
          </p:cNvSpPr>
          <p:nvPr>
            <p:ph idx="1"/>
          </p:nvPr>
        </p:nvSpPr>
        <p:spPr>
          <a:xfrm>
            <a:off x="398477" y="1475063"/>
            <a:ext cx="10905688" cy="5164824"/>
          </a:xfrm>
        </p:spPr>
        <p:txBody>
          <a:bodyPr numCol="2" spcCol="360000">
            <a:noAutofit/>
          </a:bodyPr>
          <a:lstStyle/>
          <a:p>
            <a:pPr marL="0" indent="0">
              <a:lnSpc>
                <a:spcPts val="1200"/>
              </a:lnSpc>
              <a:spcBef>
                <a:spcPts val="600"/>
              </a:spcBef>
              <a:spcAft>
                <a:spcPts val="600"/>
              </a:spcAft>
              <a:buNone/>
            </a:pP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ts val="1200"/>
              </a:lnSpc>
              <a:spcBef>
                <a:spcPts val="600"/>
              </a:spcBef>
              <a:spcAft>
                <a:spcPts val="600"/>
              </a:spcAft>
              <a:buNone/>
            </a:pP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Avec plus de 100 collaborateurs, dont 98 %  en CDI, THELIA est un créateur d'emplois sur le secteur du DOUAISIS. Le développement de notre activité a permis, sur les 3 dernières années, la création de plus de 43  postes en CDI. </a:t>
            </a:r>
          </a:p>
          <a:p>
            <a:pPr marL="0" indent="0" algn="just">
              <a:lnSpc>
                <a:spcPts val="1200"/>
              </a:lnSpc>
              <a:spcBef>
                <a:spcPts val="600"/>
              </a:spcBef>
              <a:spcAft>
                <a:spcPts val="800"/>
              </a:spcAft>
              <a:buNone/>
            </a:pP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Persuadés que la réussite collective passe par l'engagement et l'implication de chacun, l'ensemble de nos collaborateurs  est impliqué dans les démarches de formation, d’accompagnement et de promotion au sein de notre entreprise.  </a:t>
            </a:r>
          </a:p>
          <a:p>
            <a:pPr marL="0" indent="0" algn="just">
              <a:lnSpc>
                <a:spcPts val="1200"/>
              </a:lnSpc>
              <a:spcBef>
                <a:spcPts val="600"/>
              </a:spcBef>
              <a:spcAft>
                <a:spcPts val="800"/>
              </a:spcAft>
              <a:buNone/>
            </a:pPr>
            <a:r>
              <a:rPr lang="fr-FR" sz="1400" kern="100" dirty="0">
                <a:latin typeface="Calibri" panose="020F0502020204030204" pitchFamily="34" charset="0"/>
                <a:ea typeface="Calibri" panose="020F0502020204030204" pitchFamily="34" charset="0"/>
                <a:cs typeface="Times New Roman" panose="02020603050405020304" pitchFamily="18" charset="0"/>
              </a:rPr>
              <a:t>La formation constitue un levier majeur et incontournable de développement des compétences chez THELIA et nous y consacrons chaque année un budget important afin d’accroître le niveau de compétence de nos collaborateurs et développer leur savoir-faire, </a:t>
            </a:r>
            <a:r>
              <a:rPr lang="fr-FR" sz="1400" dirty="0">
                <a:effectLst/>
                <a:latin typeface="Calibri" panose="020F0502020204030204" pitchFamily="34" charset="0"/>
                <a:ea typeface="Calibri" panose="020F0502020204030204" pitchFamily="34" charset="0"/>
                <a:cs typeface="Times New Roman" panose="02020603050405020304" pitchFamily="18" charset="0"/>
              </a:rPr>
              <a:t>Notre objectif est de favoriser leur évolution professionnelle, de former nos managers à l'accompagnement et l'écoute des besoins de leurs équipes. Notre politique d'emploi est tournée vers  la fidélisation de nos salariés, notamment par le développement de parcours professionnels aussi dynamiques que possibles pour tous,  de perspective d’évolution réelle, notamment en favorisant la promotion interne.</a:t>
            </a:r>
            <a:endParaRPr lang="fr-FR" sz="14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ts val="1000"/>
              </a:lnSpc>
              <a:spcBef>
                <a:spcPts val="600"/>
              </a:spcBef>
              <a:spcAft>
                <a:spcPts val="1200"/>
              </a:spcAft>
              <a:buNone/>
            </a:pP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Nous avons également créé notre propre école de formation, la FREEZE ACADEMY, permettant d’adapter nos formations aux besoins de nos collaborateurs. </a:t>
            </a:r>
          </a:p>
          <a:p>
            <a:pPr marL="0" indent="0" algn="just">
              <a:lnSpc>
                <a:spcPts val="1000"/>
              </a:lnSpc>
              <a:spcBef>
                <a:spcPts val="600"/>
              </a:spcBef>
              <a:spcAft>
                <a:spcPts val="1200"/>
              </a:spcAft>
              <a:buNone/>
            </a:pPr>
            <a:r>
              <a:rPr lang="fr-FR" sz="1200" kern="100" dirty="0">
                <a:effectLst/>
                <a:latin typeface="Verdana" panose="020B0604030504040204" pitchFamily="34" charset="0"/>
                <a:ea typeface="Verdana" panose="020B0604030504040204" pitchFamily="34" charset="0"/>
                <a:cs typeface="Times New Roman" panose="02020603050405020304" pitchFamily="18" charset="0"/>
              </a:rPr>
              <a:t>C’est cet engagement qui permet à notre entreprise d’être référente dans son domaine et d’assurer un service de qualité à nos clients. </a:t>
            </a:r>
            <a:endParaRPr lang="fr-FR" sz="1200" kern="1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ts val="1000"/>
              </a:lnSpc>
              <a:spcBef>
                <a:spcPts val="600"/>
              </a:spcBef>
              <a:spcAft>
                <a:spcPts val="800"/>
              </a:spcAft>
              <a:buNone/>
            </a:pPr>
            <a:endParaRPr lang="fr-FR" sz="1200" kern="1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ts val="1000"/>
              </a:lnSpc>
              <a:spcBef>
                <a:spcPts val="600"/>
              </a:spcBef>
              <a:spcAft>
                <a:spcPts val="800"/>
              </a:spcAft>
              <a:buNone/>
            </a:pPr>
            <a:endParaRPr lang="fr-FR" sz="1200" kern="1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ts val="1000"/>
              </a:lnSpc>
              <a:spcBef>
                <a:spcPts val="600"/>
              </a:spcBef>
              <a:spcAft>
                <a:spcPts val="800"/>
              </a:spcAft>
              <a:buNone/>
            </a:pPr>
            <a:r>
              <a:rPr lang="fr-FR" sz="1200" kern="100" dirty="0">
                <a:latin typeface="Verdana" panose="020B0604030504040204" pitchFamily="34" charset="0"/>
                <a:ea typeface="Verdana" panose="020B0604030504040204" pitchFamily="34" charset="0"/>
                <a:cs typeface="Times New Roman" panose="02020603050405020304" pitchFamily="18" charset="0"/>
              </a:rPr>
              <a:t>Le Service des Ressources Humaines s’engage à :</a:t>
            </a:r>
          </a:p>
          <a:p>
            <a:pPr marL="0" indent="0" algn="just">
              <a:lnSpc>
                <a:spcPts val="1000"/>
              </a:lnSpc>
              <a:spcBef>
                <a:spcPts val="600"/>
              </a:spcBef>
              <a:spcAft>
                <a:spcPts val="800"/>
              </a:spcAft>
              <a:buNone/>
            </a:pPr>
            <a:endParaRPr lang="fr-FR" sz="1200" kern="100" dirty="0">
              <a:latin typeface="Verdana" panose="020B0604030504040204" pitchFamily="34" charset="0"/>
              <a:ea typeface="Verdana" panose="020B0604030504040204" pitchFamily="34" charset="0"/>
              <a:cs typeface="Times New Roman" panose="02020603050405020304" pitchFamily="18" charset="0"/>
            </a:endParaRPr>
          </a:p>
          <a:p>
            <a:pPr marL="63500" indent="0" algn="just">
              <a:spcBef>
                <a:spcPts val="200"/>
              </a:spcBef>
            </a:pPr>
            <a:r>
              <a:rPr lang="fr-FR" sz="1200" kern="0" dirty="0">
                <a:effectLst/>
                <a:latin typeface="Verdana" panose="020B0604030504040204" pitchFamily="34" charset="0"/>
                <a:ea typeface="Verdana" panose="020B0604030504040204" pitchFamily="34" charset="0"/>
                <a:cs typeface="Lucida Sans" panose="020B0602030504020204" pitchFamily="34" charset="0"/>
              </a:rPr>
              <a:t>  Réaliser avec </a:t>
            </a:r>
            <a:r>
              <a:rPr lang="fr-FR" sz="1200" kern="100" dirty="0">
                <a:effectLst/>
                <a:latin typeface="Verdana" panose="020B0604030504040204" pitchFamily="34" charset="0"/>
                <a:ea typeface="Verdana" panose="020B0604030504040204" pitchFamily="34" charset="0"/>
                <a:cs typeface="Times New Roman" panose="02020603050405020304" pitchFamily="18" charset="0"/>
              </a:rPr>
              <a:t>chaque salarié un entretien individuel au moins une fois  tous les deux ans  permettant d’obtenir ses retours sur son travail, de définir ses besoins en formation, et d’avoir de la visibilité sur ses souhaits d’évolution </a:t>
            </a:r>
          </a:p>
          <a:p>
            <a:pPr marL="63500" indent="0" algn="just">
              <a:spcBef>
                <a:spcPts val="200"/>
              </a:spcBef>
            </a:pPr>
            <a:r>
              <a:rPr lang="fr-FR" sz="1200" kern="100" dirty="0">
                <a:effectLst/>
                <a:latin typeface="Verdana" panose="020B0604030504040204" pitchFamily="34" charset="0"/>
                <a:ea typeface="Verdana" panose="020B0604030504040204" pitchFamily="34" charset="0"/>
                <a:cs typeface="Times New Roman" panose="02020603050405020304" pitchFamily="18" charset="0"/>
              </a:rPr>
              <a:t>  Réaliser chaque année un plan de formation tenant compte dans la mesure du possible des besoins de l’entreprise et des plans d’évolution personnels  </a:t>
            </a:r>
          </a:p>
          <a:p>
            <a:pPr marL="63500" indent="0" algn="just">
              <a:spcBef>
                <a:spcPts val="200"/>
              </a:spcBef>
            </a:pPr>
            <a:r>
              <a:rPr lang="fr-FR" sz="1200" kern="100" dirty="0">
                <a:effectLst/>
                <a:latin typeface="Verdana" panose="020B0604030504040204" pitchFamily="34" charset="0"/>
                <a:ea typeface="Verdana" panose="020B0604030504040204" pitchFamily="34" charset="0"/>
                <a:cs typeface="Times New Roman" panose="02020603050405020304" pitchFamily="18" charset="0"/>
              </a:rPr>
              <a:t>  Proposer des formations spécifiques (en plus des formations obligatoires)  permettant à nos collaborateurs  de se former sur les évolutions techniques spécifiques à notre secteur d’activité  et à l’évolution de nos installations  ou permettant une évolution dans le poste </a:t>
            </a:r>
          </a:p>
          <a:p>
            <a:pPr marL="63500" indent="0" algn="just">
              <a:spcBef>
                <a:spcPts val="200"/>
              </a:spcBef>
            </a:pPr>
            <a:r>
              <a:rPr lang="fr-FR" sz="1200" dirty="0">
                <a:effectLst/>
                <a:latin typeface="Verdana" panose="020B0604030504040204" pitchFamily="34" charset="0"/>
                <a:ea typeface="Verdana" panose="020B0604030504040204" pitchFamily="34" charset="0"/>
                <a:cs typeface="Times New Roman" panose="02020603050405020304" pitchFamily="18" charset="0"/>
              </a:rPr>
              <a:t> Veiller à la transmission des compétences ; chaque responsable encadre et suit ses collaborateurs, ce suivi est nécessaire pour que chacun progresse à son poste </a:t>
            </a:r>
            <a:endParaRPr lang="fr-FR" sz="1200" dirty="0">
              <a:latin typeface="Verdana" panose="020B0604030504040204" pitchFamily="34" charset="0"/>
              <a:ea typeface="Verdana" panose="020B0604030504040204" pitchFamily="34" charset="0"/>
            </a:endParaRPr>
          </a:p>
        </p:txBody>
      </p:sp>
      <p:pic>
        <p:nvPicPr>
          <p:cNvPr id="4" name="Espace réservé du contenu 3" descr="Notre politique RH – Colis Privé">
            <a:extLst>
              <a:ext uri="{FF2B5EF4-FFF2-40B4-BE49-F238E27FC236}">
                <a16:creationId xmlns:a16="http://schemas.microsoft.com/office/drawing/2014/main" id="{129568EC-903F-EC0A-0BC9-91CCB0C80952}"/>
              </a:ext>
            </a:extLst>
          </p:cNvPr>
          <p:cNvPicPr>
            <a:picLocks noChangeAspect="1"/>
          </p:cNvPicPr>
          <p:nvPr/>
        </p:nvPicPr>
        <p:blipFill rotWithShape="1">
          <a:blip r:embed="rId2">
            <a:extLst>
              <a:ext uri="{28A0092B-C50C-407E-A947-70E740481C1C}">
                <a14:useLocalDpi xmlns:a14="http://schemas.microsoft.com/office/drawing/2010/main" val="0"/>
              </a:ext>
            </a:extLst>
          </a:blip>
          <a:srcRect t="7608"/>
          <a:stretch/>
        </p:blipFill>
        <p:spPr bwMode="auto">
          <a:xfrm>
            <a:off x="9024330" y="5102721"/>
            <a:ext cx="1819047" cy="1688167"/>
          </a:xfrm>
          <a:prstGeom prst="rect">
            <a:avLst/>
          </a:prstGeom>
          <a:noFill/>
          <a:ln>
            <a:noFill/>
          </a:ln>
        </p:spPr>
      </p:pic>
      <p:pic>
        <p:nvPicPr>
          <p:cNvPr id="5" name="Image 4">
            <a:extLst>
              <a:ext uri="{FF2B5EF4-FFF2-40B4-BE49-F238E27FC236}">
                <a16:creationId xmlns:a16="http://schemas.microsoft.com/office/drawing/2014/main" id="{4BA02E8E-8072-4182-E2B6-89EC6A2FD16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3520" y="39238"/>
            <a:ext cx="1960402" cy="924995"/>
          </a:xfrm>
          <a:prstGeom prst="rect">
            <a:avLst/>
          </a:prstGeom>
          <a:noFill/>
          <a:ln>
            <a:noFill/>
          </a:ln>
        </p:spPr>
      </p:pic>
    </p:spTree>
    <p:extLst>
      <p:ext uri="{BB962C8B-B14F-4D97-AF65-F5344CB8AC3E}">
        <p14:creationId xmlns:p14="http://schemas.microsoft.com/office/powerpoint/2010/main" val="1751558607"/>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1783</Words>
  <Application>Microsoft Office PowerPoint</Application>
  <PresentationFormat>Grand écran</PresentationFormat>
  <Paragraphs>137</Paragraphs>
  <Slides>11</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11</vt:i4>
      </vt:variant>
    </vt:vector>
  </HeadingPairs>
  <TitlesOfParts>
    <vt:vector size="20" baseType="lpstr">
      <vt:lpstr>Arial</vt:lpstr>
      <vt:lpstr>Calibri</vt:lpstr>
      <vt:lpstr>Lucida Sans</vt:lpstr>
      <vt:lpstr>Tahoma</vt:lpstr>
      <vt:lpstr>Trebuchet MS</vt:lpstr>
      <vt:lpstr>Verdana</vt:lpstr>
      <vt:lpstr>Wingdings</vt:lpstr>
      <vt:lpstr>Wingdings 3</vt:lpstr>
      <vt:lpstr>Facette</vt:lpstr>
      <vt:lpstr>POLITIQUE RH THELIA </vt:lpstr>
      <vt:lpstr>TABLES DES MATIERES </vt:lpstr>
      <vt:lpstr>                                            </vt:lpstr>
      <vt:lpstr> LES RELATIONS HUMAINES  </vt:lpstr>
      <vt:lpstr> NOS VALEURS  </vt:lpstr>
      <vt:lpstr> </vt:lpstr>
      <vt:lpstr> NOS ENGAGEMENTS </vt:lpstr>
      <vt:lpstr>  Garantir à nos collaborateurs des conditions de travail assurant leur sécurité et leur bien-être  </vt:lpstr>
      <vt:lpstr>Accompagner la carrière de nos collaborateurs  </vt:lpstr>
      <vt:lpstr> Diversité inclusive et dialogue social au sein de nos équipes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POLITIQUE RH THELIA</dc:title>
  <dc:creator>CHAFIKA FILALI</dc:creator>
  <cp:lastModifiedBy>thelia thelia</cp:lastModifiedBy>
  <cp:revision>31</cp:revision>
  <cp:lastPrinted>2023-04-11T14:36:24Z</cp:lastPrinted>
  <dcterms:created xsi:type="dcterms:W3CDTF">2023-04-06T10:33:57Z</dcterms:created>
  <dcterms:modified xsi:type="dcterms:W3CDTF">2023-04-11T15:56:15Z</dcterms:modified>
</cp:coreProperties>
</file>